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Montserrat" pitchFamily="2" charset="77"/>
      <p:regular r:id="rId9"/>
      <p:bold r:id="rId10"/>
      <p:italic r:id="rId11"/>
      <p:boldItalic r:id="rId12"/>
    </p:embeddedFont>
    <p:embeddedFont>
      <p:font typeface="Montserrat Light" panose="020F0302020204030204" pitchFamily="34" charset="0"/>
      <p:regular r:id="rId13"/>
      <p:bold r:id="rId14"/>
      <p:italic r:id="rId15"/>
      <p:boldItalic r:id="rId16"/>
    </p:embeddedFont>
    <p:embeddedFont>
      <p:font typeface="Montserrat Medium" panose="020F0502020204030204" pitchFamily="34" charset="0"/>
      <p:regular r:id="rId17"/>
      <p:bold r:id="rId18"/>
      <p:italic r:id="rId19"/>
      <p:boldItalic r:id="rId20"/>
    </p:embeddedFont>
    <p:embeddedFont>
      <p:font typeface="Montserrat SemiBold" panose="020F050202020403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Light" panose="020F03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9AA0A6"/>
          </p15:clr>
        </p15:guide>
        <p15:guide id="2" orient="horz" pos="1041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jJSdqH0KX6ceFt6O97NGpa9Cxk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4"/>
    <p:restoredTop sz="94650"/>
  </p:normalViewPr>
  <p:slideViewPr>
    <p:cSldViewPr snapToGrid="0">
      <p:cViewPr varScale="1">
        <p:scale>
          <a:sx n="160" d="100"/>
          <a:sy n="160" d="100"/>
        </p:scale>
        <p:origin x="448" y="176"/>
      </p:cViewPr>
      <p:guideLst>
        <p:guide/>
        <p:guide orient="horz" pos="1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21" Type="http://schemas.openxmlformats.org/officeDocument/2006/relationships/font" Target="fonts/font1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viewProps" Target="viewProps.xml"/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0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6eec612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116eec612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6eec612e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116eec612e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6eec612e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116eec612e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81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6eec612e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116eec612e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22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6eec612e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116eec612e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68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6eec612e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116eec612e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53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mgalmiche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sbenkassaoui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ecornic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wabdelaziz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areungoat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mwehrle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wmeunier@nexton-consulting.com" TargetMode="External"/><Relationship Id="rId7" Type="http://schemas.openxmlformats.org/officeDocument/2006/relationships/hyperlink" Target="https://www.nexton-consulting.com/" TargetMode="External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skaba@nexton-consulting.com" TargetMode="External"/><Relationship Id="rId7" Type="http://schemas.openxmlformats.org/officeDocument/2006/relationships/hyperlink" Target="https://www.nexton-consulting.com/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aaknouche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llebouc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jthomas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llebouc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3.jp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rdartois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lgojon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rdartois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rdartois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rdartois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rdartois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rdartois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0.jp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rdartois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adhot@nexton-consulting.com" TargetMode="External"/><Relationship Id="rId7" Type="http://schemas.openxmlformats.org/officeDocument/2006/relationships/hyperlink" Target="https://www.nexton-consulting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rdartois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rdartois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rdartois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rgidel@nexton-consulting.com" TargetMode="External"/><Relationship Id="rId7" Type="http://schemas.openxmlformats.org/officeDocument/2006/relationships/hyperlink" Target="https://www.nexton-consulting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sdroin@nexton-consulting.com" TargetMode="External"/><Relationship Id="rId7" Type="http://schemas.openxmlformats.org/officeDocument/2006/relationships/hyperlink" Target="https://www.nexton-consulting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agabillon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aambagdhi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www.nexton-consulting.com/" TargetMode="External"/><Relationship Id="rId2" Type="http://schemas.openxmlformats.org/officeDocument/2006/relationships/hyperlink" Target="mailto:mclauzade@nexton-consulting.co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// presentation genera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-17825" y="1065075"/>
            <a:ext cx="3253500" cy="407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9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4656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 - NEXTON Consulting   5-7 rue Saint-Fiacre 75000 Paris</a:t>
            </a:r>
            <a:endParaRPr/>
          </a:p>
        </p:txBody>
      </p:sp>
      <p:sp>
        <p:nvSpPr>
          <p:cNvPr id="12" name="Google Shape;12;p9"/>
          <p:cNvSpPr/>
          <p:nvPr/>
        </p:nvSpPr>
        <p:spPr>
          <a:xfrm rot="10800000">
            <a:off x="0" y="-4500"/>
            <a:ext cx="9144600" cy="11993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2407" y="153941"/>
            <a:ext cx="1001217" cy="23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chael GALMICHE">
  <p:cSld name="BLANK_11_7_1_1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645462026_1_83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g11645462026_1_83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140" name="Google Shape;140;g11645462026_1_83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Michaël GALMICHE</a:t>
              </a:r>
              <a:endParaRPr sz="1500" b="0" i="0" u="none" strike="noStrike" cap="none">
                <a:solidFill>
                  <a:srgbClr val="1A73E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1" name="Google Shape;141;g11645462026_1_83"/>
            <p:cNvSpPr txBox="1"/>
            <p:nvPr/>
          </p:nvSpPr>
          <p:spPr>
            <a:xfrm>
              <a:off x="2448800" y="3840875"/>
              <a:ext cx="28488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mgalmiche@nexton-consulting.com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2" name="Google Shape;142;g11645462026_1_83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06 67 90 67 96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3" name="Google Shape;143;g11645462026_1_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g11645462026_1_8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g11645462026_1_83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Agile Manager 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Energie &amp; Environnement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46" name="Google Shape;146;g11645462026_1_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3925" y="1782627"/>
            <a:ext cx="1304756" cy="1304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1645462026_1_83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8" name="Google Shape;148;g11645462026_1_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1645462026_1_83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150" name="Google Shape;150;g11645462026_1_83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1" name="Google Shape;151;g11645462026_1_83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152" name="Google Shape;152;g11645462026_1_83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53" name="Google Shape;153;g11645462026_1_83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154" name="Google Shape;154;g11645462026_1_83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55" name="Google Shape;155;g11645462026_1_83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fia BENKASSAOUI">
  <p:cSld name="BLANK_11_7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645462026_1_116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g11645462026_1_116"/>
          <p:cNvGrpSpPr/>
          <p:nvPr/>
        </p:nvGrpSpPr>
        <p:grpSpPr>
          <a:xfrm>
            <a:off x="1451865" y="3164100"/>
            <a:ext cx="3253800" cy="1122025"/>
            <a:chOff x="2022340" y="3103150"/>
            <a:chExt cx="3253800" cy="1122025"/>
          </a:xfrm>
        </p:grpSpPr>
        <p:sp>
          <p:nvSpPr>
            <p:cNvPr id="159" name="Google Shape;159;g11645462026_1_116"/>
            <p:cNvSpPr txBox="1"/>
            <p:nvPr/>
          </p:nvSpPr>
          <p:spPr>
            <a:xfrm>
              <a:off x="20223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Sofia BENKASSAOUI</a:t>
              </a:r>
              <a:endParaRPr sz="1500" b="0" i="0" u="none" strike="noStrike" cap="none">
                <a:solidFill>
                  <a:srgbClr val="1A73E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0" name="Google Shape;160;g11645462026_1_116"/>
            <p:cNvSpPr txBox="1"/>
            <p:nvPr/>
          </p:nvSpPr>
          <p:spPr>
            <a:xfrm>
              <a:off x="2296400" y="3840875"/>
              <a:ext cx="28734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sbenkassaoui@nexton-consulting.com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1" name="Google Shape;161;g11645462026_1_116"/>
            <p:cNvSpPr txBox="1"/>
            <p:nvPr/>
          </p:nvSpPr>
          <p:spPr>
            <a:xfrm>
              <a:off x="22964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07 63 13 70 09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62" name="Google Shape;162;g11645462026_1_1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164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g11645462026_1_1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209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g11645462026_1_116"/>
            <p:cNvSpPr txBox="1"/>
            <p:nvPr/>
          </p:nvSpPr>
          <p:spPr>
            <a:xfrm>
              <a:off x="20223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Business Unit Manager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Energie &amp; Environnement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65" name="Google Shape;165;g11645462026_1_1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" name="Google Shape;166;g11645462026_1_116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7" name="Google Shape;167;g11645462026_1_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1645462026_1_116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169" name="Google Shape;169;g11645462026_1_116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0" name="Google Shape;170;g11645462026_1_116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171" name="Google Shape;171;g11645462026_1_116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72" name="Google Shape;172;g11645462026_1_116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173" name="Google Shape;173;g11645462026_1_116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74" name="Google Shape;174;g11645462026_1_11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tienne CORNIC">
  <p:cSld name="BLANK_11_7_1_1_1_1_1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45462026_1_149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g11645462026_1_149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178" name="Google Shape;178;g11645462026_1_149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Etienne CORNIC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g11645462026_1_149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ecornic@nexton-consulting.com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0" name="Google Shape;180;g11645462026_1_149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07 63 13 70 08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81" name="Google Shape;181;g11645462026_1_1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g11645462026_1_1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g11645462026_1_149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Business Unit Manager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Banque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84" name="Google Shape;184;g11645462026_1_149"/>
          <p:cNvPicPr preferRelativeResize="0"/>
          <p:nvPr/>
        </p:nvPicPr>
        <p:blipFill rotWithShape="1">
          <a:blip r:embed="rId5">
            <a:alphaModFix/>
          </a:blip>
          <a:srcRect t="2142" b="12519"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5" name="Google Shape;185;g11645462026_1_149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6" name="Google Shape;186;g11645462026_1_1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1645462026_1_149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188" name="Google Shape;188;g11645462026_1_149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9" name="Google Shape;189;g11645462026_1_149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190" name="Google Shape;190;g11645462026_1_149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91" name="Google Shape;191;g11645462026_1_149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192" name="Google Shape;192;g11645462026_1_149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93" name="Google Shape;193;g11645462026_1_14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il ABD EL AZIZ">
  <p:cSld name="BLANK_11_7_1_1_1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645462026_1_215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g11645462026_1_215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197" name="Google Shape;197;g11645462026_1_215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Wail ABD EL AZIZ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g11645462026_1_215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wabdelaziz@nexton-consulting.com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9" name="Google Shape;199;g11645462026_1_215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06 69 58 85 19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00" name="Google Shape;200;g11645462026_1_2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g11645462026_1_2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g11645462026_1_215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Energie &amp; Environnement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03" name="Google Shape;203;g11645462026_1_215"/>
          <p:cNvPicPr preferRelativeResize="0"/>
          <p:nvPr/>
        </p:nvPicPr>
        <p:blipFill rotWithShape="1">
          <a:blip r:embed="rId5">
            <a:alphaModFix/>
          </a:blip>
          <a:srcRect t="7220" b="7229"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4" name="Google Shape;204;g11645462026_1_215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" name="Google Shape;205;g11645462026_1_2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1645462026_1_215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207" name="Google Shape;207;g11645462026_1_215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8" name="Google Shape;208;g11645462026_1_215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209" name="Google Shape;209;g11645462026_1_215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10" name="Google Shape;210;g11645462026_1_215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211" name="Google Shape;211;g11645462026_1_215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212" name="Google Shape;212;g11645462026_1_215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ouk REUNGOAT">
  <p:cSld name="BLANK_11_7_1_1_1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645462026_1_248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g11645462026_1_248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216" name="Google Shape;216;g11645462026_1_248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Anouk REUNGOAT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g11645462026_1_248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areungoat@nexton-consulting.com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8" name="Google Shape;218;g11645462026_1_248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06 66 99 12 53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19" name="Google Shape;219;g11645462026_1_2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g11645462026_1_2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g11645462026_1_248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Ingénieure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Banque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22" name="Google Shape;222;g11645462026_1_248"/>
          <p:cNvPicPr preferRelativeResize="0"/>
          <p:nvPr/>
        </p:nvPicPr>
        <p:blipFill rotWithShape="1">
          <a:blip r:embed="rId5">
            <a:alphaModFix/>
          </a:blip>
          <a:srcRect l="20747" t="24413" r="15589" b="27837"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3" name="Google Shape;223;g11645462026_1_248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4" name="Google Shape;224;g11645462026_1_2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1645462026_1_248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226" name="Google Shape;226;g11645462026_1_248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7" name="Google Shape;227;g11645462026_1_248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228" name="Google Shape;228;g11645462026_1_248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29" name="Google Shape;229;g11645462026_1_248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230" name="Google Shape;230;g11645462026_1_248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231" name="Google Shape;231;g11645462026_1_24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non WEHRLE">
  <p:cSld name="BLANK_11_7_1_1_1_1_1_1_1_1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45462026_1_281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g11645462026_1_281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235" name="Google Shape;235;g11645462026_1_281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Manon WEHRLE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g11645462026_1_281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mwehrle@nexton-consulting.com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7" name="Google Shape;237;g11645462026_1_281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07 61 15 74 24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38" name="Google Shape;238;g11645462026_1_2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g11645462026_1_2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g11645462026_1_281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Ingénieure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TelCo &amp; Média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41" name="Google Shape;241;g11645462026_1_281"/>
          <p:cNvPicPr preferRelativeResize="0"/>
          <p:nvPr/>
        </p:nvPicPr>
        <p:blipFill rotWithShape="1">
          <a:blip r:embed="rId5">
            <a:alphaModFix/>
          </a:blip>
          <a:srcRect t="7007" b="7007"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" name="Google Shape;242;g11645462026_1_281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3" name="Google Shape;243;g11645462026_1_2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1645462026_1_281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245" name="Google Shape;245;g11645462026_1_281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6" name="Google Shape;246;g11645462026_1_281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247" name="Google Shape;247;g11645462026_1_281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48" name="Google Shape;248;g11645462026_1_281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249" name="Google Shape;249;g11645462026_1_281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250" name="Google Shape;250;g11645462026_1_28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lliam MEUNIER">
  <p:cSld name="BLANK_11_7_1_1_1_1_1_1_1_1_1_1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645462026_1_314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11645462026_1_314" descr="Photo de profil de William Meunier"/>
          <p:cNvPicPr preferRelativeResize="0"/>
          <p:nvPr/>
        </p:nvPicPr>
        <p:blipFill rotWithShape="1">
          <a:blip r:embed="rId2">
            <a:alphaModFix/>
          </a:blip>
          <a:srcRect l="12473" r="16326" b="25931"/>
          <a:stretch/>
        </p:blipFill>
        <p:spPr>
          <a:xfrm>
            <a:off x="1684725" y="1794800"/>
            <a:ext cx="1205700" cy="1254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54" name="Google Shape;254;g11645462026_1_314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255" name="Google Shape;255;g11645462026_1_314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William MEUNIER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g11645462026_1_314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wmeunier@nexton-consulting.com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" name="Google Shape;257;g11645462026_1_314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06 66 57 63 92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58" name="Google Shape;258;g11645462026_1_3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g11645462026_1_3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g11645462026_1_314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TelCo &amp; Média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61" name="Google Shape;261;g11645462026_1_314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2" name="Google Shape;262;g11645462026_1_3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1645462026_1_314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264" name="Google Shape;264;g11645462026_1_314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5" name="Google Shape;265;g11645462026_1_314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266" name="Google Shape;266;g11645462026_1_314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67" name="Google Shape;267;g11645462026_1_314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268" name="Google Shape;268;g11645462026_1_314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269" name="Google Shape;269;g11645462026_1_31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ré KABA">
  <p:cSld name="BLANK_11_7_1_1_1_1_1_1_1_1_1_1_1_1_2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645462026_1_386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11645462026_1_386"/>
          <p:cNvPicPr preferRelativeResize="0"/>
          <p:nvPr/>
        </p:nvPicPr>
        <p:blipFill rotWithShape="1">
          <a:blip r:embed="rId2">
            <a:alphaModFix/>
          </a:blip>
          <a:srcRect l="11460" t="29083" r="18264" b="23572"/>
          <a:stretch/>
        </p:blipFill>
        <p:spPr>
          <a:xfrm>
            <a:off x="1660375" y="1803396"/>
            <a:ext cx="1254300" cy="1271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73" name="Google Shape;273;g11645462026_1_386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274" name="Google Shape;274;g11645462026_1_386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Siré KABA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g11645462026_1_386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skaba@nexton-consulting.com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" name="Google Shape;276;g11645462026_1_386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07 63 79 16 30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7" name="Google Shape;277;g11645462026_1_3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g11645462026_1_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g11645462026_1_386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Ingénieure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80" name="Google Shape;280;g11645462026_1_386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81" name="Google Shape;281;g11645462026_1_3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1645462026_1_386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283" name="Google Shape;283;g11645462026_1_386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4" name="Google Shape;284;g11645462026_1_386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285" name="Google Shape;285;g11645462026_1_386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86" name="Google Shape;286;g11645462026_1_386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287" name="Google Shape;287;g11645462026_1_386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288" name="Google Shape;288;g11645462026_1_38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issa AKNOUCHE">
  <p:cSld name="BLANK_11_7_1_1_1_1_1_1_1_1_1_1_1_1_2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645462026_1_420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g11645462026_1_420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292" name="Google Shape;292;g11645462026_1_420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Anissa AKNOUCHE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g11645462026_1_420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aaknouche@nexton-consulting.com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4" name="Google Shape;294;g11645462026_1_420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06 98 73 61 30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95" name="Google Shape;295;g11645462026_1_4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g11645462026_1_4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g11645462026_1_420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Ingénieure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98" name="Google Shape;298;g11645462026_1_420"/>
          <p:cNvPicPr preferRelativeResize="0"/>
          <p:nvPr/>
        </p:nvPicPr>
        <p:blipFill rotWithShape="1">
          <a:blip r:embed="rId5">
            <a:alphaModFix/>
          </a:blip>
          <a:srcRect t="9122" b="9130"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9" name="Google Shape;299;g11645462026_1_420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0" name="Google Shape;300;g11645462026_1_4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1645462026_1_420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302" name="Google Shape;302;g11645462026_1_420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3" name="Google Shape;303;g11645462026_1_420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304" name="Google Shape;304;g11645462026_1_420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05" name="Google Shape;305;g11645462026_1_420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306" name="Google Shape;306;g11645462026_1_420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307" name="Google Shape;307;g11645462026_1_42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éo LEBOUC">
  <p:cSld name="BLANK_11_7_1_1_1_1_1_1_1_1_1_1_1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645462026_1_347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g11645462026_1_347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311" name="Google Shape;311;g11645462026_1_347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Léo LEBOUC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2" name="Google Shape;312;g11645462026_1_347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llebouc@nexton-consulting.com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3" name="Google Shape;313;g11645462026_1_347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06 69 28 65 57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14" name="Google Shape;314;g11645462026_1_3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g11645462026_1_3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g11645462026_1_347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Banque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17" name="Google Shape;317;g11645462026_1_347"/>
          <p:cNvPicPr preferRelativeResize="0"/>
          <p:nvPr/>
        </p:nvPicPr>
        <p:blipFill rotWithShape="1">
          <a:blip r:embed="rId5">
            <a:alphaModFix/>
          </a:blip>
          <a:srcRect t="8819" b="8825"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8" name="Google Shape;318;g11645462026_1_347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9" name="Google Shape;319;g11645462026_1_3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1645462026_1_347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321" name="Google Shape;321;g11645462026_1_347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2" name="Google Shape;322;g11645462026_1_347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323" name="Google Shape;323;g11645462026_1_347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24" name="Google Shape;324;g11645462026_1_347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325" name="Google Shape;325;g11645462026_1_347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326" name="Google Shape;326;g11645462026_1_34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mission sans environnement technique 1">
  <p:cSld name="TITLE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1645462026_2_73"/>
          <p:cNvSpPr/>
          <p:nvPr/>
        </p:nvSpPr>
        <p:spPr>
          <a:xfrm rot="10800000">
            <a:off x="-13445" y="-3"/>
            <a:ext cx="9171280" cy="981396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g11645462026_2_73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4656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 - NEXTON Consulting   5-7 rue Saint-Fiacre 75000 Paris</a:t>
            </a:r>
            <a:endParaRPr/>
          </a:p>
        </p:txBody>
      </p:sp>
      <p:pic>
        <p:nvPicPr>
          <p:cNvPr id="17" name="Google Shape;17;g11645462026_2_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2407" y="153941"/>
            <a:ext cx="1001217" cy="23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oris THOMAS">
  <p:cSld name="BLANK_11_7_1_1_1_1_1_1_1_1_1_1_1_1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eec612e0_1_393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16eec612e0_1_393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330" name="Google Shape;330;g116eec612e0_1_393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Joris THOMAS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g116eec612e0_1_393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jthomas@nexton-consulting.com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2" name="Google Shape;332;g116eec612e0_1_393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06 32 16 56 92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33" name="Google Shape;333;g116eec612e0_1_3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g116eec612e0_1_39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g116eec612e0_1_393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36" name="Google Shape;336;g116eec612e0_1_393"/>
          <p:cNvPicPr preferRelativeResize="0"/>
          <p:nvPr/>
        </p:nvPicPr>
        <p:blipFill rotWithShape="1">
          <a:blip r:embed="rId5">
            <a:alphaModFix/>
          </a:blip>
          <a:srcRect l="10257" t="10516" r="5390" b="5127"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7" name="Google Shape;337;g116eec612e0_1_393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8" name="Google Shape;338;g116eec612e0_1_3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16eec612e0_1_393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340" name="Google Shape;340;g116eec612e0_1_393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1" name="Google Shape;341;g116eec612e0_1_393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342" name="Google Shape;342;g116eec612e0_1_393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43" name="Google Shape;343;g116eec612e0_1_393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344" name="Google Shape;344;g116eec612e0_1_393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345" name="Google Shape;345;g116eec612e0_1_393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lien BOYER">
  <p:cSld name="BLANK_11_7_1_1_1_1_1_1_1_1_1_1_1_1_1_1_3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645462026_2_132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g11645462026_2_132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349" name="Google Shape;349;g11645462026_2_132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Julien BOYER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0" name="Google Shape;350;g11645462026_2_132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jboyer@nexton-consulting.com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1" name="Google Shape;351;g11645462026_2_132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06 43 59 38 22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52" name="Google Shape;352;g11645462026_2_1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g11645462026_2_1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g11645462026_2_132"/>
            <p:cNvSpPr txBox="1"/>
            <p:nvPr/>
          </p:nvSpPr>
          <p:spPr>
            <a:xfrm>
              <a:off x="2174740" y="3327579"/>
              <a:ext cx="3253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Head of Design NEXTON Consulting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55" name="Google Shape;355;g11645462026_2_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6" name="Google Shape;356;g11645462026_2_132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7" name="Google Shape;357;g11645462026_2_1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1645462026_2_132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359" name="Google Shape;359;g11645462026_2_132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0" name="Google Shape;360;g11645462026_2_132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361" name="Google Shape;361;g11645462026_2_132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62" name="Google Shape;362;g11645462026_2_132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363" name="Google Shape;363;g11645462026_2_132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364" name="Google Shape;364;g11645462026_2_13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main DARTOIS">
  <p:cSld name="BLANK_11_7_1_1_1_1_1_1_1_1_1_1_1_1_1_1_2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645462026_2_198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g11645462026_2_198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368" name="Google Shape;368;g11645462026_2_198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Romain DARTOIS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9" name="Google Shape;369;g11645462026_2_198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rdartois@nexton-consulting.com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0" name="Google Shape;370;g11645462026_2_198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06 66 57 68 01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71" name="Google Shape;371;g11645462026_2_19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g11645462026_2_19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g11645462026_2_198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Business Unit Manager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74" name="Google Shape;374;g11645462026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5" name="Google Shape;375;g11645462026_2_198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6" name="Google Shape;376;g11645462026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1645462026_2_198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378" name="Google Shape;378;g11645462026_2_198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9" name="Google Shape;379;g11645462026_2_198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380" name="Google Shape;380;g11645462026_2_198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81" name="Google Shape;381;g11645462026_2_198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382" name="Google Shape;382;g11645462026_2_198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383" name="Google Shape;383;g11645462026_2_19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7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ucas Gojon">
  <p:cSld name="BLANK_11_7_1_1_1_1_1_1_1_1_1_1_1_1_1_1_2_1_2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3fc46bac2_0_19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g133fc46bac2_0_19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387" name="Google Shape;387;g133fc46bac2_0_19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Lucas GOJON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g133fc46bac2_0_19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lgojon@nexton-consulting.com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9" name="Google Shape;389;g133fc46bac2_0_19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050" b="0" i="0" u="none" strike="noStrike" cap="none">
                  <a:solidFill>
                    <a:srgbClr val="2021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07 64 56 85 36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90" name="Google Shape;390;g133fc46bac2_0_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g133fc46bac2_0_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g133fc46bac2_0_19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93" name="Google Shape;393;g133fc46bac2_0_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4" name="Google Shape;394;g133fc46bac2_0_19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95" name="Google Shape;395;g133fc46bac2_0_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33fc46bac2_0_19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397" name="Google Shape;397;g133fc46bac2_0_19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8" name="Google Shape;398;g133fc46bac2_0_19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399" name="Google Shape;399;g133fc46bac2_0_19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00" name="Google Shape;400;g133fc46bac2_0_19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401" name="Google Shape;401;g133fc46bac2_0_19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402" name="Google Shape;402;g133fc46bac2_0_1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7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élène PANTALEON">
  <p:cSld name="BLANK_11_7_1_1_1_1_1_1_1_1_1_1_1_1_1_1_2_1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006f2f11e_0_426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g13006f2f11e_0_426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406" name="Google Shape;406;g13006f2f11e_0_426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Hélène PANTALÉON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g13006f2f11e_0_426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hpantaleon@nexton-consulting.com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8" name="Google Shape;408;g13006f2f11e_0_426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07 72 50 92 59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09" name="Google Shape;409;g13006f2f11e_0_4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g13006f2f11e_0_4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g13006f2f11e_0_426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Consultante Manager</a:t>
              </a:r>
              <a:endParaRPr sz="1100" b="0" i="1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Energie</a:t>
              </a:r>
              <a:endParaRPr sz="1100" b="0" i="1" u="none" strike="noStrike" cap="non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412" name="Google Shape;412;g13006f2f11e_0_426"/>
          <p:cNvPicPr preferRelativeResize="0"/>
          <p:nvPr/>
        </p:nvPicPr>
        <p:blipFill rotWithShape="1">
          <a:blip r:embed="rId5">
            <a:alphaModFix/>
          </a:blip>
          <a:srcRect l="12286" t="6742" r="12285" b="17830"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3" name="Google Shape;413;g13006f2f11e_0_426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14" name="Google Shape;414;g13006f2f11e_0_4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3006f2f11e_0_426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416" name="Google Shape;416;g13006f2f11e_0_426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7" name="Google Shape;417;g13006f2f11e_0_426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418" name="Google Shape;418;g13006f2f11e_0_426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19" name="Google Shape;419;g13006f2f11e_0_426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420" name="Google Shape;420;g13006f2f11e_0_426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421" name="Google Shape;421;g13006f2f11e_0_42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trand ROCHE">
  <p:cSld name="BLANK_11_7_1_1_1_1_1_1_1_1_1_1_1_1_1_1_2_1_1_2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006f2f11e_0_657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g13006f2f11e_0_657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425" name="Google Shape;425;g13006f2f11e_0_657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Bertrand ROCHE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g13006f2f11e_0_657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broche@nexton-consulting.com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7" name="Google Shape;427;g13006f2f11e_0_657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06 60 53 89 81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28" name="Google Shape;428;g13006f2f11e_0_6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g13006f2f11e_0_6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g13006f2f11e_0_657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 Manager</a:t>
              </a:r>
              <a:endParaRPr sz="1100" b="0" i="1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100" b="0" i="1" u="none" strike="noStrike" cap="non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431" name="Google Shape;431;g13006f2f11e_0_6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2" name="Google Shape;432;g13006f2f11e_0_657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33" name="Google Shape;433;g13006f2f11e_0_6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3006f2f11e_0_657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435" name="Google Shape;435;g13006f2f11e_0_657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6" name="Google Shape;436;g13006f2f11e_0_657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437" name="Google Shape;437;g13006f2f11e_0_657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38" name="Google Shape;438;g13006f2f11e_0_657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439" name="Google Shape;439;g13006f2f11e_0_657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440" name="Google Shape;440;g13006f2f11e_0_65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toine PROUVEZE">
  <p:cSld name="BLANK_11_7_1_1_1_1_1_1_1_1_1_1_1_1_1_1_2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006f2f11e_0_468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g13006f2f11e_0_468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444" name="Google Shape;444;g13006f2f11e_0_468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Antoine PROUVEZE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5" name="Google Shape;445;g13006f2f11e_0_468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aprouveze@nexton-consulting.com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6" name="Google Shape;446;g13006f2f11e_0_468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07 62 60 14 97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47" name="Google Shape;447;g13006f2f11e_0_46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g13006f2f11e_0_46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g13006f2f11e_0_468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Banque</a:t>
              </a:r>
              <a:endParaRPr sz="1500" b="0" i="0" u="none" strike="noStrike" cap="non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450" name="Google Shape;450;g13006f2f11e_0_4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g13006f2f11e_0_468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52" name="Google Shape;452;g13006f2f11e_0_4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13006f2f11e_0_468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454" name="Google Shape;454;g13006f2f11e_0_468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5" name="Google Shape;455;g13006f2f11e_0_468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456" name="Google Shape;456;g13006f2f11e_0_468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57" name="Google Shape;457;g13006f2f11e_0_468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458" name="Google Shape;458;g13006f2f11e_0_468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459" name="Google Shape;459;g13006f2f11e_0_46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nn LORBER">
  <p:cSld name="BLANK_11_7_1_1_1_1_1_1_1_1_1_1_1_1_1_1_2_1_1_1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006f2f11e_0_505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g13006f2f11e_0_505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463" name="Google Shape;463;g13006f2f11e_0_505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Yann LORBER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4" name="Google Shape;464;g13006f2f11e_0_505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ylorber@nexton-consulting.com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5" name="Google Shape;465;g13006f2f11e_0_505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07 64 14 20 09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66" name="Google Shape;466;g13006f2f11e_0_50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g13006f2f11e_0_5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g13006f2f11e_0_505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469" name="Google Shape;469;g13006f2f11e_0_5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0" name="Google Shape;470;g13006f2f11e_0_505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71" name="Google Shape;471;g13006f2f11e_0_5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3006f2f11e_0_505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473" name="Google Shape;473;g13006f2f11e_0_505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4" name="Google Shape;474;g13006f2f11e_0_505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475" name="Google Shape;475;g13006f2f11e_0_505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76" name="Google Shape;476;g13006f2f11e_0_505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477" name="Google Shape;477;g13006f2f11e_0_505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478" name="Google Shape;478;g13006f2f11e_0_505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ulin FRIC">
  <p:cSld name="BLANK_11_7_1_1_1_1_1_1_1_1_1_1_1_1_1_1_2_1_1_1_1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061b160ee_0_38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g13061b160ee_0_38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482" name="Google Shape;482;g13061b160ee_0_38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Paulin FRIC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3" name="Google Shape;483;g13061b160ee_0_38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pfric@nexton-consulting.com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4" name="Google Shape;484;g13061b160ee_0_38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07 63 95 17 06</a:t>
              </a:r>
              <a:endPara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85" name="Google Shape;485;g13061b160ee_0_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g13061b160ee_0_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g13061b160ee_0_38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TelCo &amp; Media</a:t>
              </a:r>
              <a:endParaRPr sz="1500" b="0" i="0" u="none" strike="noStrike" cap="non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488" name="Google Shape;488;g13061b160ee_0_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9" name="Google Shape;489;g13061b160ee_0_38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90" name="Google Shape;490;g13061b160ee_0_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3061b160ee_0_38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492" name="Google Shape;492;g13061b160ee_0_38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3" name="Google Shape;493;g13061b160ee_0_38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494" name="Google Shape;494;g13061b160ee_0_38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95" name="Google Shape;495;g13061b160ee_0_38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496" name="Google Shape;496;g13061b160ee_0_38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497" name="Google Shape;497;g13061b160ee_0_3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ément RAVELEAU">
  <p:cSld name="BLANK_11_7_1_1_1_1_1_1_1_1_1_1_1_1_1_1_2_1_1_1_1_1_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3061b160ee_0_78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g13061b160ee_0_78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501" name="Google Shape;501;g13061b160ee_0_78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Clément RAVELEAU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2" name="Google Shape;502;g13061b160ee_0_78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craveleau@nexton-consulting.com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3" name="Google Shape;503;g13061b160ee_0_78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07 64 14 25 24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04" name="Google Shape;504;g13061b160ee_0_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g13061b160ee_0_7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Google Shape;506;g13061b160ee_0_78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07" name="Google Shape;507;g13061b160ee_0_78"/>
          <p:cNvPicPr preferRelativeResize="0"/>
          <p:nvPr/>
        </p:nvPicPr>
        <p:blipFill rotWithShape="1">
          <a:blip r:embed="rId5">
            <a:alphaModFix/>
          </a:blip>
          <a:srcRect l="8055" t="4434" r="18646" b="22267"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8" name="Google Shape;508;g13061b160ee_0_78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9" name="Google Shape;509;g13061b160ee_0_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13061b160ee_0_78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511" name="Google Shape;511;g13061b160ee_0_78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2" name="Google Shape;512;g13061b160ee_0_78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513" name="Google Shape;513;g13061b160ee_0_78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14" name="Google Shape;514;g13061b160ee_0_78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515" name="Google Shape;515;g13061b160ee_0_78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516" name="Google Shape;516;g13061b160ee_0_7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rélie DHOT ">
  <p:cSld name="BLANK_11_7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1645462026_0_84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202124"/>
          </a:soli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11645462026_0_84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" name="Google Shape;21;g11645462026_0_84"/>
          <p:cNvPicPr preferRelativeResize="0"/>
          <p:nvPr/>
        </p:nvPicPr>
        <p:blipFill rotWithShape="1">
          <a:blip r:embed="rId2">
            <a:alphaModFix/>
          </a:blip>
          <a:srcRect t="9861" b="26965"/>
          <a:stretch/>
        </p:blipFill>
        <p:spPr>
          <a:xfrm>
            <a:off x="1633943" y="1769300"/>
            <a:ext cx="1304700" cy="1305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" name="Google Shape;22;g11645462026_0_84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23" name="Google Shape;23;g11645462026_0_84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Aurélie DHOT</a:t>
              </a:r>
              <a:endParaRPr sz="1500" b="0" i="0" u="none" strike="noStrike" cap="none">
                <a:solidFill>
                  <a:srgbClr val="1A73E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4" name="Google Shape;24;g11645462026_0_84"/>
            <p:cNvSpPr txBox="1"/>
            <p:nvPr/>
          </p:nvSpPr>
          <p:spPr>
            <a:xfrm>
              <a:off x="2448800" y="3840875"/>
              <a:ext cx="24291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adhot@nexton-consulting.com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" name="Google Shape;25;g11645462026_0_84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07 61 15 74 97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" name="Google Shape;26;g11645462026_0_8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g11645462026_0_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28;g11645462026_0_84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Directrice Commerciale 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" name="Google Shape;29;g11645462026_0_84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30" name="Google Shape;30;g11645462026_0_84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" name="Google Shape;31;g11645462026_0_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g11645462026_0_84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33" name="Google Shape;33;g11645462026_0_84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4" name="Google Shape;34;g11645462026_0_84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35" name="Google Shape;35;g11645462026_0_84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36" name="Google Shape;36;g11645462026_0_8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ga MELNICIUC">
  <p:cSld name="BLANK_11_7_1_1_1_1_1_1_1_1_1_1_1_1_1_1_2_1_1_1_1_1_1_2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061b160ee_0_158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g13061b160ee_0_158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520" name="Google Shape;520;g13061b160ee_0_158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Inga MELNICIUC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1" name="Google Shape;521;g13061b160ee_0_158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imelniciuc@nexton-consulting.com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2" name="Google Shape;522;g13061b160ee_0_158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06 63 80 11 39</a:t>
              </a:r>
              <a:endPara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23" name="Google Shape;523;g13061b160ee_0_1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g13061b160ee_0_1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g13061b160ee_0_158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26" name="Google Shape;526;g13061b160ee_0_1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7" name="Google Shape;527;g13061b160ee_0_158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8" name="Google Shape;528;g13061b160ee_0_1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3061b160ee_0_158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530" name="Google Shape;530;g13061b160ee_0_158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31" name="Google Shape;531;g13061b160ee_0_158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532" name="Google Shape;532;g13061b160ee_0_158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33" name="Google Shape;533;g13061b160ee_0_158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534" name="Google Shape;534;g13061b160ee_0_158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535" name="Google Shape;535;g13061b160ee_0_15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isse GUERIN">
  <p:cSld name="BLANK_11_7_1_1_1_1_1_1_1_1_1_1_1_1_1_1_2_1_1_1_1_1_1_2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061b160ee_0_198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g13061b160ee_0_198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539" name="Google Shape;539;g13061b160ee_0_198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Matisse GUERIN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0" name="Google Shape;540;g13061b160ee_0_198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mguerin@nexton-consulting.com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1" name="Google Shape;541;g13061b160ee_0_198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07 63 95 13 98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42" name="Google Shape;542;g13061b160ee_0_19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g13061b160ee_0_19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g13061b160ee_0_198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Banque</a:t>
              </a:r>
              <a:endParaRPr sz="1500" b="0" i="0" u="none" strike="noStrike" cap="non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45" name="Google Shape;545;g13061b160ee_0_198"/>
          <p:cNvPicPr preferRelativeResize="0"/>
          <p:nvPr/>
        </p:nvPicPr>
        <p:blipFill rotWithShape="1">
          <a:blip r:embed="rId5">
            <a:alphaModFix/>
          </a:blip>
          <a:srcRect l="14435" t="12625" r="10808" b="12618"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6" name="Google Shape;546;g13061b160ee_0_198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47" name="Google Shape;547;g13061b160ee_0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13061b160ee_0_198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549" name="Google Shape;549;g13061b160ee_0_198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50" name="Google Shape;550;g13061b160ee_0_198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551" name="Google Shape;551;g13061b160ee_0_198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52" name="Google Shape;552;g13061b160ee_0_198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553" name="Google Shape;553;g13061b160ee_0_198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554" name="Google Shape;554;g13061b160ee_0_19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xel YVANEZ">
  <p:cSld name="BLANK_11_7_1_1_1_1_1_1_1_1_1_1_1_1_1_1_2_1_1_1_1_1_1_2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061b160ee_0_238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" name="Google Shape;557;g13061b160ee_0_238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558" name="Google Shape;558;g13061b160ee_0_238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Axel YVANEZ</a:t>
              </a:r>
              <a:endParaRPr sz="1500" b="1" i="0" u="none" strike="noStrike" cap="none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9" name="Google Shape;559;g13061b160ee_0_238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ayvanez@nexton-consulting.com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0" name="Google Shape;560;g13061b160ee_0_238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07 62 19 47 05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61" name="Google Shape;561;g13061b160ee_0_2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g13061b160ee_0_2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Google Shape;563;g13061b160ee_0_238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64" name="Google Shape;564;g13061b160ee_0_238"/>
          <p:cNvPicPr preferRelativeResize="0"/>
          <p:nvPr/>
        </p:nvPicPr>
        <p:blipFill rotWithShape="1">
          <a:blip r:embed="rId5">
            <a:alphaModFix/>
          </a:blip>
          <a:srcRect l="13922" r="8290" b="22214"/>
          <a:stretch/>
        </p:blipFill>
        <p:spPr>
          <a:xfrm>
            <a:off x="1660425" y="180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5" name="Google Shape;565;g13061b160ee_0_238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66" name="Google Shape;566;g13061b160ee_0_2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3061b160ee_0_238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568" name="Google Shape;568;g13061b160ee_0_238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69" name="Google Shape;569;g13061b160ee_0_238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570" name="Google Shape;570;g13061b160ee_0_238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71" name="Google Shape;571;g13061b160ee_0_238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572" name="Google Shape;572;g13061b160ee_0_238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573" name="Google Shape;573;g13061b160ee_0_23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// Présentation mission">
  <p:cSld name="TITLE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1645462026_2_56"/>
          <p:cNvSpPr/>
          <p:nvPr/>
        </p:nvSpPr>
        <p:spPr>
          <a:xfrm>
            <a:off x="7057850" y="704025"/>
            <a:ext cx="2086200" cy="444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g11645462026_2_56"/>
          <p:cNvSpPr/>
          <p:nvPr/>
        </p:nvSpPr>
        <p:spPr>
          <a:xfrm rot="10800000">
            <a:off x="-13445" y="-3"/>
            <a:ext cx="9171280" cy="981396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g11645462026_2_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2407" y="153941"/>
            <a:ext cx="1001217" cy="23346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g11645462026_2_56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31137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 - NEXTON Consulting   5-7 rue Saint-Fiacre 75000 Paris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émi GIDEL">
  <p:cSld name="BLANK_11_7_1_1_1_1_1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645462026_1_182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g11645462026_1_182"/>
          <p:cNvPicPr preferRelativeResize="0"/>
          <p:nvPr/>
        </p:nvPicPr>
        <p:blipFill rotWithShape="1">
          <a:blip r:embed="rId2">
            <a:alphaModFix/>
          </a:blip>
          <a:srcRect l="15719" t="14012" r="15726" b="34564"/>
          <a:stretch/>
        </p:blipFill>
        <p:spPr>
          <a:xfrm>
            <a:off x="1660425" y="182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5" name="Google Shape;45;g11645462026_1_182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46" name="Google Shape;46;g11645462026_1_182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Rémi GIDEL</a:t>
              </a:r>
              <a:endParaRPr sz="1500" b="0" i="0" u="none" strike="noStrike" cap="none">
                <a:solidFill>
                  <a:srgbClr val="1A73E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7" name="Google Shape;47;g11645462026_1_182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rgidel@nexton-consulting.com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" name="Google Shape;48;g11645462026_1_182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06 65 64 51 48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9" name="Google Shape;49;g11645462026_1_18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g11645462026_1_1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1;g11645462026_1_182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Energie &amp; Environnement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2" name="Google Shape;52;g11645462026_1_182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3" name="Google Shape;53;g11645462026_1_1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g11645462026_1_182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55" name="Google Shape;55;g11645462026_1_182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6" name="Google Shape;56;g11645462026_1_182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57" name="Google Shape;57;g11645462026_1_182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58" name="Google Shape;58;g11645462026_1_18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9" name="Google Shape;59;g11645462026_1_182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60" name="Google Shape;60;g11645462026_1_182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28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ébastien DROIN">
  <p:cSld name="BLANK_11_7_1_1_1_1_1_1_1_1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66dfdbecf_1_19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g1466dfdbecf_1_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60425" y="1821650"/>
            <a:ext cx="1254300" cy="1254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4" name="Google Shape;64;g1466dfdbecf_1_19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65" name="Google Shape;65;g1466dfdbecf_1_19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Sébastien DROIN</a:t>
              </a:r>
              <a:endParaRPr sz="1500" b="0" i="0" u="none" strike="noStrike" cap="none">
                <a:solidFill>
                  <a:srgbClr val="1A73E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6" name="Google Shape;66;g1466dfdbecf_1_19"/>
            <p:cNvSpPr txBox="1"/>
            <p:nvPr/>
          </p:nvSpPr>
          <p:spPr>
            <a:xfrm>
              <a:off x="2448800" y="3840875"/>
              <a:ext cx="2750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sdroin@nexton-consulting.com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7" name="Google Shape;67;g1466dfdbecf_1_19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06.64.63.07.65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68" name="Google Shape;68;g1466dfdbecf_1_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g1466dfdbecf_1_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g1466dfdbecf_1_19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 d’affaires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Energie &amp; Environnement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1" name="Google Shape;71;g1466dfdbecf_1_19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2" name="Google Shape;72;g1466dfdbecf_1_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1466dfdbecf_1_19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74" name="Google Shape;74;g1466dfdbecf_1_19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5" name="Google Shape;75;g1466dfdbecf_1_19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76" name="Google Shape;76;g1466dfdbecf_1_19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77" name="Google Shape;77;g1466dfdbecf_1_19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78" name="Google Shape;78;g1466dfdbecf_1_19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79" name="Google Shape;79;g1466dfdbecf_1_1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toine GABILLON">
  <p:cSld name="BLANK_11_7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645462026_0_118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g11645462026_0_118"/>
          <p:cNvGrpSpPr/>
          <p:nvPr/>
        </p:nvGrpSpPr>
        <p:grpSpPr>
          <a:xfrm>
            <a:off x="1604138" y="3164100"/>
            <a:ext cx="3506620" cy="1122025"/>
            <a:chOff x="2174740" y="3103150"/>
            <a:chExt cx="3253800" cy="1122025"/>
          </a:xfrm>
        </p:grpSpPr>
        <p:sp>
          <p:nvSpPr>
            <p:cNvPr id="83" name="Google Shape;83;g11645462026_0_118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Antoine GABILLON</a:t>
              </a:r>
              <a:endParaRPr sz="1500" b="0" i="0" u="none" strike="noStrike" cap="none">
                <a:solidFill>
                  <a:srgbClr val="1A73E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4" name="Google Shape;84;g11645462026_0_118"/>
            <p:cNvSpPr txBox="1"/>
            <p:nvPr/>
          </p:nvSpPr>
          <p:spPr>
            <a:xfrm>
              <a:off x="2448800" y="3840875"/>
              <a:ext cx="24291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agabillon@nexton-consulting.com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" name="Google Shape;85;g11645462026_0_118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06 66 68 06 99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86" name="Google Shape;86;g11645462026_0_1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g11645462026_0_1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g11645462026_0_118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Business Unit Manager 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TelCo &amp; Média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9" name="Google Shape;89;g11645462026_0_118"/>
          <p:cNvPicPr preferRelativeResize="0"/>
          <p:nvPr/>
        </p:nvPicPr>
        <p:blipFill rotWithShape="1">
          <a:blip r:embed="rId5">
            <a:alphaModFix/>
          </a:blip>
          <a:srcRect t="919" b="16278"/>
          <a:stretch/>
        </p:blipFill>
        <p:spPr>
          <a:xfrm>
            <a:off x="1633943" y="1769300"/>
            <a:ext cx="1304700" cy="130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g11645462026_0_118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1" name="Google Shape;91;g11645462026_0_1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1645462026_0_118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93" name="Google Shape;93;g11645462026_0_118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4" name="Google Shape;94;g11645462026_0_118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95" name="Google Shape;95;g11645462026_0_118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96" name="Google Shape;96;g11645462026_0_118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97" name="Google Shape;97;g11645462026_0_118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98" name="Google Shape;98;g11645462026_0_11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a AMBAGDHI">
  <p:cSld name="BLANK_11_7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645462026_1_17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g11645462026_1_17"/>
          <p:cNvGrpSpPr/>
          <p:nvPr/>
        </p:nvGrpSpPr>
        <p:grpSpPr>
          <a:xfrm>
            <a:off x="1604265" y="3164100"/>
            <a:ext cx="3253960" cy="1122025"/>
            <a:chOff x="2174740" y="3103150"/>
            <a:chExt cx="3253960" cy="1122025"/>
          </a:xfrm>
        </p:grpSpPr>
        <p:sp>
          <p:nvSpPr>
            <p:cNvPr id="102" name="Google Shape;102;g11645462026_1_17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Assia AMBAGDHI</a:t>
              </a:r>
              <a:endParaRPr sz="1500" b="0" i="0" u="none" strike="noStrike" cap="none">
                <a:solidFill>
                  <a:srgbClr val="1A73E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3" name="Google Shape;103;g11645462026_1_17"/>
            <p:cNvSpPr txBox="1"/>
            <p:nvPr/>
          </p:nvSpPr>
          <p:spPr>
            <a:xfrm>
              <a:off x="2448800" y="3840875"/>
              <a:ext cx="29799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aambagdhi@nexton-consulting.com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4" name="Google Shape;104;g11645462026_1_17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06 72 09 82 69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05" name="Google Shape;105;g11645462026_1_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g11645462026_1_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g11645462026_1_17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Ingénieure d’affaires 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08" name="Google Shape;108;g11645462026_1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3925" y="1770414"/>
            <a:ext cx="1304700" cy="13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1645462026_1_17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0" name="Google Shape;110;g11645462026_1_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1645462026_1_17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112" name="Google Shape;112;g11645462026_1_17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3" name="Google Shape;113;g11645462026_1_17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114" name="Google Shape;114;g11645462026_1_17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15" name="Google Shape;115;g11645462026_1_17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116" name="Google Shape;116;g11645462026_1_17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17" name="Google Shape;117;g11645462026_1_1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ine CLAUZADE">
  <p:cSld name="BLANK_11_7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645462026_1_50"/>
          <p:cNvSpPr/>
          <p:nvPr/>
        </p:nvSpPr>
        <p:spPr>
          <a:xfrm rot="10800000">
            <a:off x="3447" y="-4510"/>
            <a:ext cx="9144393" cy="2712800"/>
          </a:xfrm>
          <a:prstGeom prst="flowChartManualInpu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g11645462026_1_50"/>
          <p:cNvGrpSpPr/>
          <p:nvPr/>
        </p:nvGrpSpPr>
        <p:grpSpPr>
          <a:xfrm>
            <a:off x="1604265" y="3164100"/>
            <a:ext cx="3253800" cy="1122025"/>
            <a:chOff x="2174740" y="3103150"/>
            <a:chExt cx="3253800" cy="1122025"/>
          </a:xfrm>
        </p:grpSpPr>
        <p:sp>
          <p:nvSpPr>
            <p:cNvPr id="121" name="Google Shape;121;g11645462026_1_50"/>
            <p:cNvSpPr txBox="1"/>
            <p:nvPr/>
          </p:nvSpPr>
          <p:spPr>
            <a:xfrm>
              <a:off x="2174740" y="3103150"/>
              <a:ext cx="29187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fr" sz="1500" b="0" i="0" u="none" strike="noStrike" cap="none">
                  <a:solidFill>
                    <a:srgbClr val="1A73E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Marine CLAUZADE</a:t>
              </a:r>
              <a:endParaRPr sz="1500" b="0" i="0" u="none" strike="noStrike" cap="none">
                <a:solidFill>
                  <a:srgbClr val="1A73E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2" name="Google Shape;122;g11645462026_1_50"/>
            <p:cNvSpPr txBox="1"/>
            <p:nvPr/>
          </p:nvSpPr>
          <p:spPr>
            <a:xfrm>
              <a:off x="2448800" y="3840875"/>
              <a:ext cx="27999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sng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mclauzade@nexton-consulting.com</a:t>
              </a:r>
              <a:endParaRPr sz="1100" b="0" i="0" u="none" strike="noStrike" cap="none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3" name="Google Shape;123;g11645462026_1_50"/>
            <p:cNvSpPr txBox="1"/>
            <p:nvPr/>
          </p:nvSpPr>
          <p:spPr>
            <a:xfrm>
              <a:off x="2448800" y="4043375"/>
              <a:ext cx="1193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125" tIns="74125" rIns="74125" bIns="741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06 66 19 08 38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4" name="Google Shape;124;g11645462026_1_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8850" y="3900800"/>
              <a:ext cx="154300" cy="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11645462026_1_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3399" y="4056249"/>
              <a:ext cx="145200" cy="1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g11645462026_1_50"/>
            <p:cNvSpPr txBox="1"/>
            <p:nvPr/>
          </p:nvSpPr>
          <p:spPr>
            <a:xfrm>
              <a:off x="2174740" y="3327579"/>
              <a:ext cx="32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Ingénieure d’affaires </a:t>
              </a:r>
              <a:b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fr" sz="1100" b="0" i="1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 Prospective</a:t>
              </a:r>
              <a:endPara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27" name="Google Shape;127;g11645462026_1_50"/>
          <p:cNvPicPr preferRelativeResize="0"/>
          <p:nvPr/>
        </p:nvPicPr>
        <p:blipFill rotWithShape="1">
          <a:blip r:embed="rId5">
            <a:alphaModFix/>
          </a:blip>
          <a:srcRect l="59" r="68"/>
          <a:stretch/>
        </p:blipFill>
        <p:spPr>
          <a:xfrm>
            <a:off x="1633912" y="1769579"/>
            <a:ext cx="1304758" cy="130475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1645462026_1_50"/>
          <p:cNvSpPr txBox="1"/>
          <p:nvPr/>
        </p:nvSpPr>
        <p:spPr>
          <a:xfrm>
            <a:off x="3287388" y="1377500"/>
            <a:ext cx="2569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" sz="1800" b="0" i="0" u="none" strike="noStrike" cap="none">
                <a:solidFill>
                  <a:srgbClr val="1A73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NOUS CONTACTER</a:t>
            </a:r>
            <a:endParaRPr sz="1800" b="0" i="0" u="none" strike="noStrike" cap="none">
              <a:solidFill>
                <a:srgbClr val="1A73E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9" name="Google Shape;129;g11645462026_1_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637" y="184150"/>
            <a:ext cx="1636716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1645462026_1_50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  <p:sp>
        <p:nvSpPr>
          <p:cNvPr id="131" name="Google Shape;131;g11645462026_1_50"/>
          <p:cNvSpPr txBox="1"/>
          <p:nvPr/>
        </p:nvSpPr>
        <p:spPr>
          <a:xfrm>
            <a:off x="1963700" y="4741925"/>
            <a:ext cx="5223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NEXTON Consulting 5-7 rue Saint-Fiacre 75002 Paris - 01 81 69 73 90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2" name="Google Shape;132;g11645462026_1_50"/>
          <p:cNvGrpSpPr/>
          <p:nvPr/>
        </p:nvGrpSpPr>
        <p:grpSpPr>
          <a:xfrm>
            <a:off x="4629475" y="2921587"/>
            <a:ext cx="4348500" cy="1463843"/>
            <a:chOff x="4629475" y="2933200"/>
            <a:chExt cx="4348500" cy="1463843"/>
          </a:xfrm>
        </p:grpSpPr>
        <p:sp>
          <p:nvSpPr>
            <p:cNvPr id="133" name="Google Shape;133;g11645462026_1_50"/>
            <p:cNvSpPr txBox="1"/>
            <p:nvPr/>
          </p:nvSpPr>
          <p:spPr>
            <a:xfrm>
              <a:off x="4629475" y="2933200"/>
              <a:ext cx="4348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L'</a:t>
              </a: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ADN de NEXTON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repose sur des valeurs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 nous incarnons au quotidien : </a:t>
              </a:r>
              <a:endParaRPr sz="1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Confiance</a:t>
              </a:r>
              <a:r>
                <a:rPr lang="fr" sz="1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encourager l’écoute, l’initiative et la transparence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Cohésion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faciliter l’entraide et l’esprit d’équipe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fr" sz="10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r>
                <a:rPr lang="fr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 challenger nos équipes et nos clients pour cultiver les performances collectives</a:t>
              </a:r>
              <a:endPara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34" name="Google Shape;134;g11645462026_1_50"/>
            <p:cNvGrpSpPr/>
            <p:nvPr/>
          </p:nvGrpSpPr>
          <p:grpSpPr>
            <a:xfrm>
              <a:off x="4716473" y="4043043"/>
              <a:ext cx="2688552" cy="354000"/>
              <a:chOff x="5053574" y="3971168"/>
              <a:chExt cx="2688552" cy="354000"/>
            </a:xfrm>
          </p:grpSpPr>
          <p:sp>
            <p:nvSpPr>
              <p:cNvPr id="135" name="Google Shape;135;g11645462026_1_50"/>
              <p:cNvSpPr txBox="1"/>
              <p:nvPr/>
            </p:nvSpPr>
            <p:spPr>
              <a:xfrm>
                <a:off x="5246726" y="3971168"/>
                <a:ext cx="2495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fr" sz="1100" b="1" i="0" u="none" strike="noStrike" cap="none">
                    <a:solidFill>
                      <a:srgbClr val="1A73E8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www.nexton-consulting.com</a:t>
                </a:r>
                <a:endParaRPr sz="1100" b="1" i="0" u="none" strike="noStrike" cap="none">
                  <a:solidFill>
                    <a:srgbClr val="1A73E8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36" name="Google Shape;136;g11645462026_1_5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53574" y="4050118"/>
                <a:ext cx="197724" cy="196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1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14" y="445033"/>
            <a:ext cx="852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714" y="1152497"/>
            <a:ext cx="8520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2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1875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r>
              <a:rPr lang="fr"/>
              <a:t> - Confidentiel client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6eec612e0_0_0"/>
          <p:cNvSpPr/>
          <p:nvPr/>
        </p:nvSpPr>
        <p:spPr>
          <a:xfrm rot="10800000">
            <a:off x="0" y="-4510"/>
            <a:ext cx="9170883" cy="1199307"/>
          </a:xfrm>
          <a:prstGeom prst="flowChartManualInput">
            <a:avLst/>
          </a:prstGeom>
          <a:solidFill>
            <a:srgbClr val="202124"/>
          </a:soli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116eec612e0_0_0"/>
          <p:cNvSpPr txBox="1"/>
          <p:nvPr/>
        </p:nvSpPr>
        <p:spPr>
          <a:xfrm>
            <a:off x="288850" y="92684"/>
            <a:ext cx="85932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Wilfried</a:t>
            </a:r>
            <a:r>
              <a:rPr lang="fr" sz="16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1600" b="0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fr" sz="1600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DÉVELOPPEUR FULLSTACK</a:t>
            </a:r>
            <a:endParaRPr sz="2400" b="0" i="0" u="none" strike="noStrike" cap="none" dirty="0">
              <a:solidFill>
                <a:srgbClr val="1A73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g116eec612e0_0_0"/>
          <p:cNvSpPr txBox="1"/>
          <p:nvPr/>
        </p:nvSpPr>
        <p:spPr>
          <a:xfrm>
            <a:off x="306053" y="387400"/>
            <a:ext cx="7204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sz="13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fr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ans d’expérience en tant que développeur web </a:t>
            </a:r>
            <a:r>
              <a:rPr lang="fr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fullstack</a:t>
            </a:r>
            <a:endParaRPr sz="13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g116eec612e0_0_0"/>
          <p:cNvSpPr/>
          <p:nvPr/>
        </p:nvSpPr>
        <p:spPr>
          <a:xfrm>
            <a:off x="368675" y="739074"/>
            <a:ext cx="1498200" cy="2334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 </a:t>
            </a:r>
            <a:r>
              <a:rPr lang="fr" sz="1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sz="10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g116eec612e0_0_0"/>
          <p:cNvSpPr/>
          <p:nvPr/>
        </p:nvSpPr>
        <p:spPr>
          <a:xfrm>
            <a:off x="4324175" y="739074"/>
            <a:ext cx="1498200" cy="2334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endParaRPr sz="10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g116eec612e0_0_0"/>
          <p:cNvSpPr txBox="1"/>
          <p:nvPr/>
        </p:nvSpPr>
        <p:spPr>
          <a:xfrm>
            <a:off x="368675" y="2796475"/>
            <a:ext cx="2762400" cy="20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9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Formations</a:t>
            </a:r>
            <a:br>
              <a:rPr lang="fr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Master - Développement Logiciel, Mobile et IoT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Lyon</a:t>
            </a: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fr-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Licence - Génie Electrique et Informatique Industrielle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Valenciennes</a:t>
            </a: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2021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-FR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BTS - Informatique de Gestion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Benin</a:t>
            </a: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Langues</a:t>
            </a: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97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Français : </a:t>
            </a:r>
            <a:r>
              <a:rPr lang="fr-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Natif</a:t>
            </a: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97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Anglais </a:t>
            </a:r>
            <a:r>
              <a:rPr lang="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Scolaire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4" name="Google Shape;584;g116eec612e0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04" y="2853647"/>
            <a:ext cx="190503" cy="14097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116eec612e0_0_0"/>
          <p:cNvSpPr txBox="1"/>
          <p:nvPr/>
        </p:nvSpPr>
        <p:spPr>
          <a:xfrm>
            <a:off x="3580898" y="1197087"/>
            <a:ext cx="3072300" cy="14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9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Missions</a:t>
            </a:r>
            <a:endParaRPr sz="900" b="1" i="0" u="none" strike="noStrike" cap="none" dirty="0">
              <a:solidFill>
                <a:srgbClr val="1A73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900" b="1" i="0" u="none" strike="noStrike" cap="none" dirty="0">
              <a:solidFill>
                <a:srgbClr val="1799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8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800" b="1" i="0" u="none" strike="noStrike" cap="none" dirty="0" err="1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fr" sz="8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fr-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Enedis</a:t>
            </a: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Depuis septembre 2022 à aujourd’hui</a:t>
            </a:r>
            <a:endParaRPr sz="800" b="0" i="1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800" b="0" i="1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800" b="1" i="0" u="none" strike="noStrike" cap="none" dirty="0" err="1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fr" sz="800" b="1" i="0" u="none" strike="noStrike" cap="none" dirty="0">
                <a:solidFill>
                  <a:srgbClr val="1799E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Enedis</a:t>
            </a: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mois (avril - août)</a:t>
            </a:r>
            <a:endParaRPr sz="800" b="1" i="0" u="none" strike="noStrike" cap="none" dirty="0">
              <a:solidFill>
                <a:srgbClr val="1799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800" b="1" i="0" u="none" strike="noStrike" cap="none" dirty="0" err="1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fullstack</a:t>
            </a:r>
            <a:r>
              <a:rPr lang="fr" sz="800" b="1" i="0" u="none" strike="noStrike" cap="none" dirty="0">
                <a:solidFill>
                  <a:srgbClr val="1799E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fr" sz="8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OpenSI</a:t>
            </a: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SAS</a:t>
            </a: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an (2020 - 2021)</a:t>
            </a:r>
            <a:endParaRPr sz="800" b="1" i="0" u="none" strike="noStrike" cap="none" dirty="0">
              <a:solidFill>
                <a:srgbClr val="1799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g116eec612e0_0_0"/>
          <p:cNvSpPr txBox="1"/>
          <p:nvPr/>
        </p:nvSpPr>
        <p:spPr>
          <a:xfrm>
            <a:off x="3572625" y="2803317"/>
            <a:ext cx="5180400" cy="2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" sz="9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Compétences</a:t>
            </a:r>
            <a:endParaRPr sz="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-FR" sz="8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fullstack</a:t>
            </a:r>
            <a:endParaRPr lang="fr-FR" sz="800" b="1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524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Conception de solutions innovantes. </a:t>
            </a:r>
          </a:p>
          <a:p>
            <a:pPr marL="1524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Maintenance de plateformes existantes. </a:t>
            </a:r>
          </a:p>
          <a:p>
            <a:pPr marL="1524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Rédaction de tests unitaires. </a:t>
            </a:r>
          </a:p>
          <a:p>
            <a:pPr marL="1524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Rédaction de documentation. </a:t>
            </a:r>
          </a:p>
          <a:p>
            <a:pPr marL="1524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endParaRPr lang="fr-FR"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800" b="1" dirty="0">
                <a:latin typeface="Montserrat"/>
                <a:ea typeface="Montserrat"/>
                <a:cs typeface="Montserrat"/>
                <a:sym typeface="Montserrat"/>
              </a:rPr>
              <a:t>DevOps</a:t>
            </a: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97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Automatisation du déploiement d'applications.</a:t>
            </a:r>
          </a:p>
          <a:p>
            <a:pPr marL="1397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dirty="0" err="1">
                <a:latin typeface="Montserrat"/>
                <a:ea typeface="Montserrat"/>
                <a:cs typeface="Montserrat"/>
                <a:sym typeface="Montserrat"/>
              </a:rPr>
              <a:t>Dockerisation</a:t>
            </a:r>
            <a:r>
              <a:rPr lang="fr-FR" sz="800" dirty="0">
                <a:latin typeface="Montserrat"/>
                <a:ea typeface="Montserrat"/>
                <a:cs typeface="Montserrat"/>
                <a:sym typeface="Montserrat"/>
              </a:rPr>
              <a:t> d’application</a:t>
            </a:r>
            <a:endParaRPr lang="fr-FR"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</a:pP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Divers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97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1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Expérience en contexte agile</a:t>
            </a:r>
            <a:endParaRPr sz="8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97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" sz="800" dirty="0">
                <a:latin typeface="Montserrat"/>
                <a:ea typeface="Montserrat"/>
                <a:cs typeface="Montserrat"/>
                <a:sym typeface="Montserrat"/>
              </a:rPr>
              <a:t>Autonomie et rigueur dans l’exécution de mes tâches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97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7" name="Google Shape;587;g116eec612e0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7704" y="1274613"/>
            <a:ext cx="173185" cy="14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116eec612e0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99054" y="2835066"/>
            <a:ext cx="190504" cy="158118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16eec612e0_0_0"/>
          <p:cNvSpPr txBox="1"/>
          <p:nvPr/>
        </p:nvSpPr>
        <p:spPr>
          <a:xfrm>
            <a:off x="6444250" y="1349588"/>
            <a:ext cx="25140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rgbClr val="1799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-FR" sz="8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-FR" sz="800" b="1" i="0" u="none" strike="noStrike" cap="none" dirty="0" err="1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fr" sz="8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ASMA Group</a:t>
            </a: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ans (2018- 2020)</a:t>
            </a:r>
            <a:endParaRPr sz="800" b="1" i="0" u="none" strike="noStrike" cap="none" dirty="0">
              <a:solidFill>
                <a:srgbClr val="1799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-FR" sz="8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Assistant chef département informatique</a:t>
            </a:r>
            <a:r>
              <a:rPr lang="fr" sz="800" b="1" i="0" u="none" strike="noStrike" cap="none" dirty="0">
                <a:solidFill>
                  <a:srgbClr val="1799E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Natray</a:t>
            </a: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consulting group</a:t>
            </a: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 mois (janvier- août)</a:t>
            </a:r>
            <a:endParaRPr sz="800" b="1" i="0" u="none" strike="noStrike" cap="none" dirty="0">
              <a:solidFill>
                <a:srgbClr val="1799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g116eec612e0_0_0"/>
          <p:cNvSpPr/>
          <p:nvPr/>
        </p:nvSpPr>
        <p:spPr>
          <a:xfrm>
            <a:off x="97350" y="1262055"/>
            <a:ext cx="447000" cy="233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116eec612e0_0_0"/>
          <p:cNvSpPr/>
          <p:nvPr/>
        </p:nvSpPr>
        <p:spPr>
          <a:xfrm>
            <a:off x="326599" y="1367674"/>
            <a:ext cx="2762399" cy="135123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0525" tIns="72950" rIns="1605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/>
              <a:t>Passionné par les technologies de développement web et mobile, j’ai toujours été motivé par la volonté d’apporter des solutions innovantes. Mon parcours en tant que développeur </a:t>
            </a:r>
            <a:r>
              <a:rPr lang="fr-FR" sz="1000" dirty="0" err="1"/>
              <a:t>fullstack</a:t>
            </a:r>
            <a:r>
              <a:rPr lang="fr-FR" sz="1000" dirty="0"/>
              <a:t> m'a permis de maîtriser diverses technologies telles que Java, Spring, </a:t>
            </a:r>
            <a:r>
              <a:rPr lang="fr-FR" sz="1000" dirty="0" err="1"/>
              <a:t>Angular</a:t>
            </a:r>
            <a:r>
              <a:rPr lang="fr-FR" sz="1000" dirty="0"/>
              <a:t> et bien d’autres.</a:t>
            </a:r>
            <a:endParaRPr lang="fr-FR" sz="10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g116eec612e0_0_0"/>
          <p:cNvSpPr/>
          <p:nvPr/>
        </p:nvSpPr>
        <p:spPr>
          <a:xfrm>
            <a:off x="203800" y="1308675"/>
            <a:ext cx="251100" cy="188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g116eec612e0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242721" y="1303985"/>
            <a:ext cx="123792" cy="1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116eec612e0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58850" y="296125"/>
            <a:ext cx="1851351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16eec612e0_0_0"/>
          <p:cNvSpPr/>
          <p:nvPr/>
        </p:nvSpPr>
        <p:spPr>
          <a:xfrm>
            <a:off x="2342975" y="739074"/>
            <a:ext cx="1498200" cy="2334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 </a:t>
            </a:r>
            <a:r>
              <a:rPr lang="fr" sz="1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sz="10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g116eec612e0_0_0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4656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fr" sz="6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fld>
            <a:r>
              <a:rPr lang="fr" sz="6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Confidentiel client - NEXTON Consulting   5-7 rue Saint-Fiacre 7500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fr" sz="6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Paris</a:t>
            </a:r>
            <a:endParaRPr sz="6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6eec612e0_0_30"/>
          <p:cNvSpPr/>
          <p:nvPr/>
        </p:nvSpPr>
        <p:spPr>
          <a:xfrm>
            <a:off x="7057850" y="704025"/>
            <a:ext cx="2086200" cy="444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g116eec612e0_0_30"/>
          <p:cNvSpPr/>
          <p:nvPr/>
        </p:nvSpPr>
        <p:spPr>
          <a:xfrm rot="10800000">
            <a:off x="-13445" y="-3"/>
            <a:ext cx="9171280" cy="981396"/>
          </a:xfrm>
          <a:prstGeom prst="flowChartManualInput">
            <a:avLst/>
          </a:prstGeom>
          <a:solidFill>
            <a:srgbClr val="202124"/>
          </a:soli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116eec612e0_0_30"/>
          <p:cNvSpPr/>
          <p:nvPr/>
        </p:nvSpPr>
        <p:spPr>
          <a:xfrm>
            <a:off x="7057850" y="704025"/>
            <a:ext cx="2086200" cy="4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Environnement Technique</a:t>
            </a:r>
            <a:endParaRPr sz="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fr" sz="8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ngular</a:t>
            </a:r>
            <a:endParaRPr lang="fr"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</a:t>
            </a:r>
            <a:r>
              <a:rPr lang="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 lang="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 / CD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Debian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</a:t>
            </a: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 cli</a:t>
            </a: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g116eec612e0_0_30"/>
          <p:cNvSpPr txBox="1"/>
          <p:nvPr/>
        </p:nvSpPr>
        <p:spPr>
          <a:xfrm>
            <a:off x="1157925" y="1875475"/>
            <a:ext cx="58953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Contexte </a:t>
            </a:r>
            <a:endParaRPr sz="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800" b="0" i="1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sein de l’</a:t>
            </a:r>
            <a:r>
              <a:rPr lang="fr-FR" sz="800" b="0" i="1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EnedisLab</a:t>
            </a:r>
            <a:r>
              <a:rPr lang="fr-FR" sz="800" i="1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en soutien au DFSI j’ai le poste de développeur </a:t>
            </a:r>
            <a:r>
              <a:rPr lang="fr-FR" sz="800" i="1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fr-FR" sz="800" i="1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dans un contexte agile pour une équipe de 4 personnes.</a:t>
            </a:r>
            <a:endParaRPr sz="8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Réalisations</a:t>
            </a:r>
            <a:endParaRPr sz="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Participer à la mise en place d'un portail de suivi de la satisfaction client, améliorant la gestion des retours clients et la réactivité de l'entreprise.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Mettre en place un suivi des prévenances travaux, assurant une meilleure coordination des interventions et minimisant les risques d’incidents.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Mettre en place un suivi des personnes à haut risque vital, garantissant une surveillance proactive et une réponse rapide en cas de besoin.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Développer une application de géolocalisation des agents pour matcher avec les données nécessaires, évitant les renvois d’appels et optimisant la gestion du temps de travail.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Migrer les applications de la DR vers le nouveau cloud, modernisant l'infrastructure et améliorant la flexibilité et la performance des services.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Résultats </a:t>
            </a:r>
            <a:endParaRPr sz="800" b="1" i="1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Optimiser la coordination des interventions et réduire les risques d’incidents en assurant le suivi des prévenances travaux.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Éviter les renvois d’appels et optimiser le temps de travail des agents grâce à l’application de géolocalisation synchronisée avec les données nécessaires.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Améliorer la flexibilité, la performance et la modernisation des services en migrant les applications de la DR vers le nouveau cloud.</a:t>
            </a:r>
          </a:p>
        </p:txBody>
      </p:sp>
      <p:sp>
        <p:nvSpPr>
          <p:cNvPr id="605" name="Google Shape;605;g116eec612e0_0_30"/>
          <p:cNvSpPr txBox="1"/>
          <p:nvPr/>
        </p:nvSpPr>
        <p:spPr>
          <a:xfrm>
            <a:off x="1157925" y="1148200"/>
            <a:ext cx="40788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0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Développeu</a:t>
            </a:r>
            <a:r>
              <a:rPr lang="fr" sz="1000" b="1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r </a:t>
            </a:r>
            <a:r>
              <a:rPr lang="fr" sz="1000" b="1" dirty="0" err="1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fr" sz="10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Enedis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700" dirty="0">
                <a:latin typeface="Montserrat"/>
                <a:ea typeface="Montserrat"/>
                <a:cs typeface="Montserrat"/>
                <a:sym typeface="Montserrat"/>
              </a:rPr>
              <a:t>Septembre 2022 – septembre 2024</a:t>
            </a:r>
            <a:endParaRPr sz="7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g116eec612e0_0_30"/>
          <p:cNvSpPr/>
          <p:nvPr/>
        </p:nvSpPr>
        <p:spPr>
          <a:xfrm>
            <a:off x="1213789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g116eec612e0_0_30"/>
          <p:cNvSpPr/>
          <p:nvPr/>
        </p:nvSpPr>
        <p:spPr>
          <a:xfrm>
            <a:off x="3202338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Java, </a:t>
            </a:r>
            <a:r>
              <a:rPr lang="fr" sz="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SpringBoot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g116eec612e0_0_30"/>
          <p:cNvSpPr/>
          <p:nvPr/>
        </p:nvSpPr>
        <p:spPr>
          <a:xfrm>
            <a:off x="5190887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API </a:t>
            </a:r>
            <a:r>
              <a:rPr lang="fr" sz="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g116eec612e0_0_30"/>
          <p:cNvPicPr preferRelativeResize="0"/>
          <p:nvPr/>
        </p:nvPicPr>
        <p:blipFill rotWithShape="1">
          <a:blip r:embed="rId3">
            <a:alphaModFix/>
          </a:blip>
          <a:srcRect b="14622"/>
          <a:stretch/>
        </p:blipFill>
        <p:spPr>
          <a:xfrm>
            <a:off x="7145800" y="1007089"/>
            <a:ext cx="273448" cy="2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116eec612e0_0_30"/>
          <p:cNvSpPr txBox="1"/>
          <p:nvPr/>
        </p:nvSpPr>
        <p:spPr>
          <a:xfrm>
            <a:off x="288850" y="92684"/>
            <a:ext cx="85932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Wilfried</a:t>
            </a:r>
            <a:r>
              <a:rPr lang="fr-FR" sz="16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1600" b="0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– DÉVELOPPEUR FULLSTACK</a:t>
            </a:r>
            <a:endParaRPr lang="fr-FR" sz="2400" b="0" i="0" u="none" strike="noStrike" cap="none" dirty="0">
              <a:solidFill>
                <a:srgbClr val="1A73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g116eec612e0_0_30"/>
          <p:cNvSpPr txBox="1"/>
          <p:nvPr/>
        </p:nvSpPr>
        <p:spPr>
          <a:xfrm>
            <a:off x="306053" y="387400"/>
            <a:ext cx="7204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fr-FR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ans d’expérience en tant que développeur web </a:t>
            </a:r>
            <a:r>
              <a:rPr lang="fr-FR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fullstack</a:t>
            </a:r>
            <a:endParaRPr lang="fr-FR" sz="13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g116eec612e0_0_30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4656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2</a:t>
            </a:fld>
            <a:r>
              <a:rPr lang="fr" dirty="0"/>
              <a:t> - Confidentiel client - NEXTON Consulting   5-7 rue Saint-Fiacre 75002 Paris</a:t>
            </a:r>
            <a:endParaRPr dirty="0"/>
          </a:p>
        </p:txBody>
      </p:sp>
      <p:pic>
        <p:nvPicPr>
          <p:cNvPr id="614" name="Google Shape;614;g116eec612e0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8850" y="296125"/>
            <a:ext cx="1851351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Police, Graphique, logo, capture d’écran&#10;&#10;Description générée automatiquement">
            <a:extLst>
              <a:ext uri="{FF2B5EF4-FFF2-40B4-BE49-F238E27FC236}">
                <a16:creationId xmlns:a16="http://schemas.microsoft.com/office/drawing/2014/main" id="{8543D301-BCFA-5148-EB78-FE3A5214D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9" y="1240539"/>
            <a:ext cx="1007651" cy="3662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6eec612e0_0_30"/>
          <p:cNvSpPr/>
          <p:nvPr/>
        </p:nvSpPr>
        <p:spPr>
          <a:xfrm>
            <a:off x="7057850" y="704025"/>
            <a:ext cx="2086200" cy="444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g116eec612e0_0_30"/>
          <p:cNvSpPr/>
          <p:nvPr/>
        </p:nvSpPr>
        <p:spPr>
          <a:xfrm rot="10800000">
            <a:off x="-13445" y="-3"/>
            <a:ext cx="9171280" cy="981396"/>
          </a:xfrm>
          <a:prstGeom prst="flowChartManualInput">
            <a:avLst/>
          </a:prstGeom>
          <a:solidFill>
            <a:srgbClr val="202124"/>
          </a:soli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116eec612e0_0_30"/>
          <p:cNvSpPr/>
          <p:nvPr/>
        </p:nvSpPr>
        <p:spPr>
          <a:xfrm>
            <a:off x="7057850" y="704025"/>
            <a:ext cx="2086200" cy="4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Environnement Technique</a:t>
            </a:r>
            <a:endParaRPr sz="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</a:t>
            </a:r>
            <a:r>
              <a:rPr lang="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 lang="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fr" sz="8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ngular</a:t>
            </a:r>
            <a:endParaRPr lang="fr"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Debian</a:t>
            </a:r>
            <a:endParaRPr lang="fr-FR"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g116eec612e0_0_30"/>
          <p:cNvSpPr txBox="1"/>
          <p:nvPr/>
        </p:nvSpPr>
        <p:spPr>
          <a:xfrm>
            <a:off x="1157925" y="1875475"/>
            <a:ext cx="58953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Contexte </a:t>
            </a:r>
            <a:endParaRPr sz="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800" b="0" i="1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sein de l’</a:t>
            </a:r>
            <a:r>
              <a:rPr lang="fr-FR" sz="800" b="0" i="1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EnedisLab</a:t>
            </a:r>
            <a:r>
              <a:rPr lang="fr-FR" sz="800" i="1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je porte la casquette de développeur </a:t>
            </a:r>
            <a:r>
              <a:rPr lang="fr-FR" sz="800" i="1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sz="8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Réalisations</a:t>
            </a:r>
            <a:endParaRPr sz="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Participer à la mise en place d'un portail de suivi des innovations pour les directions régionales AFC et Bourgogne, améliorant la visibilité et le suivi des projets novateurs.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Organiser et structurer des réunions conjointes entre les directions régionales AFC et Bourgogne, renforçant la collaboration et la coordination entre les équipes.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endParaRPr lang="fr-FR" sz="8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Résultats </a:t>
            </a:r>
            <a:endParaRPr sz="800" b="1" i="1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Améliorer la visibilité et le suivi des projets novateurs grâce à la mise en place du portail de suivi des innovations pour les directions régionales AFC et Bourgogne.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Renforcer la collaboration et la coordination entre les équipes des directions régionales AFC et Bourgogne grâce à l’organisation de réunions conjointes régulières.</a:t>
            </a:r>
            <a:endParaRPr lang="fr-FR" sz="8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g116eec612e0_0_30"/>
          <p:cNvSpPr txBox="1"/>
          <p:nvPr/>
        </p:nvSpPr>
        <p:spPr>
          <a:xfrm>
            <a:off x="1157925" y="1148200"/>
            <a:ext cx="40788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000" b="1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1000" b="1" dirty="0" err="1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lang="fr" sz="1000" b="1" i="0" u="none" strike="noStrike" cap="none" dirty="0">
              <a:solidFill>
                <a:srgbClr val="1A73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Enedis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700" dirty="0">
                <a:latin typeface="Montserrat"/>
                <a:ea typeface="Montserrat"/>
                <a:cs typeface="Montserrat"/>
                <a:sym typeface="Montserrat"/>
              </a:rPr>
              <a:t>Avril 2022 – août 2022</a:t>
            </a:r>
            <a:endParaRPr sz="7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g116eec612e0_0_30"/>
          <p:cNvSpPr/>
          <p:nvPr/>
        </p:nvSpPr>
        <p:spPr>
          <a:xfrm>
            <a:off x="1213789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g116eec612e0_0_30"/>
          <p:cNvSpPr/>
          <p:nvPr/>
        </p:nvSpPr>
        <p:spPr>
          <a:xfrm>
            <a:off x="3202338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Java, </a:t>
            </a:r>
            <a:r>
              <a:rPr lang="fr" sz="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SpringBoot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g116eec612e0_0_30"/>
          <p:cNvSpPr/>
          <p:nvPr/>
        </p:nvSpPr>
        <p:spPr>
          <a:xfrm>
            <a:off x="5190887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API </a:t>
            </a:r>
            <a:r>
              <a:rPr lang="fr-FR" sz="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g116eec612e0_0_30"/>
          <p:cNvPicPr preferRelativeResize="0"/>
          <p:nvPr/>
        </p:nvPicPr>
        <p:blipFill rotWithShape="1">
          <a:blip r:embed="rId3">
            <a:alphaModFix/>
          </a:blip>
          <a:srcRect b="14622"/>
          <a:stretch/>
        </p:blipFill>
        <p:spPr>
          <a:xfrm>
            <a:off x="7145800" y="1007089"/>
            <a:ext cx="273448" cy="2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116eec612e0_0_30"/>
          <p:cNvSpPr txBox="1"/>
          <p:nvPr/>
        </p:nvSpPr>
        <p:spPr>
          <a:xfrm>
            <a:off x="288850" y="92684"/>
            <a:ext cx="85932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Wilfried</a:t>
            </a:r>
            <a:r>
              <a:rPr lang="fr-FR" sz="16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1600" b="0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– DÉVELOPPEUR FULLSTACK</a:t>
            </a:r>
            <a:endParaRPr lang="fr-FR" sz="2400" b="0" i="0" u="none" strike="noStrike" cap="none" dirty="0">
              <a:solidFill>
                <a:srgbClr val="1A73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g116eec612e0_0_30"/>
          <p:cNvSpPr txBox="1"/>
          <p:nvPr/>
        </p:nvSpPr>
        <p:spPr>
          <a:xfrm>
            <a:off x="306053" y="387400"/>
            <a:ext cx="7204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fr-FR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ans d’expérience en tant que développeur web </a:t>
            </a:r>
            <a:r>
              <a:rPr lang="fr-FR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fullstack</a:t>
            </a:r>
            <a:endParaRPr lang="fr-FR" sz="13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g116eec612e0_0_30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4656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3</a:t>
            </a:fld>
            <a:r>
              <a:rPr lang="fr"/>
              <a:t> - Confidentiel client - NEXTON Consulting   5-7 rue Saint-Fiacre 75002 Paris</a:t>
            </a:r>
            <a:endParaRPr/>
          </a:p>
        </p:txBody>
      </p:sp>
      <p:pic>
        <p:nvPicPr>
          <p:cNvPr id="614" name="Google Shape;614;g116eec612e0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8850" y="296125"/>
            <a:ext cx="1851351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Police, Graphique, logo, capture d’écran&#10;&#10;Description générée automatiquement">
            <a:extLst>
              <a:ext uri="{FF2B5EF4-FFF2-40B4-BE49-F238E27FC236}">
                <a16:creationId xmlns:a16="http://schemas.microsoft.com/office/drawing/2014/main" id="{8543D301-BCFA-5148-EB78-FE3A5214D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9" y="1240539"/>
            <a:ext cx="1007651" cy="3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6eec612e0_0_30"/>
          <p:cNvSpPr/>
          <p:nvPr/>
        </p:nvSpPr>
        <p:spPr>
          <a:xfrm>
            <a:off x="7057850" y="704025"/>
            <a:ext cx="2086200" cy="444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g116eec612e0_0_30"/>
          <p:cNvSpPr/>
          <p:nvPr/>
        </p:nvSpPr>
        <p:spPr>
          <a:xfrm rot="10800000">
            <a:off x="-13445" y="-3"/>
            <a:ext cx="9171280" cy="981396"/>
          </a:xfrm>
          <a:prstGeom prst="flowChartManualInput">
            <a:avLst/>
          </a:prstGeom>
          <a:solidFill>
            <a:srgbClr val="202124"/>
          </a:soli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116eec612e0_0_30"/>
          <p:cNvSpPr/>
          <p:nvPr/>
        </p:nvSpPr>
        <p:spPr>
          <a:xfrm>
            <a:off x="7057850" y="704025"/>
            <a:ext cx="2086200" cy="4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Environnement Technique</a:t>
            </a:r>
            <a:endParaRPr sz="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SpringBoot</a:t>
            </a:r>
            <a:endParaRPr lang="fr-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</a:t>
            </a:r>
            <a:r>
              <a:rPr lang="fr-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 lang="fr-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VueJS</a:t>
            </a:r>
            <a:endParaRPr lang="fr-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NestJS</a:t>
            </a:r>
            <a:endParaRPr lang="fr-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Laravel</a:t>
            </a:r>
            <a:endParaRPr lang="fr-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Docker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GCP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DigitalOcean</a:t>
            </a:r>
            <a:endParaRPr lang="fr-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g116eec612e0_0_30"/>
          <p:cNvSpPr txBox="1"/>
          <p:nvPr/>
        </p:nvSpPr>
        <p:spPr>
          <a:xfrm>
            <a:off x="1157925" y="1875475"/>
            <a:ext cx="58953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Contexte </a:t>
            </a:r>
            <a:endParaRPr sz="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800" b="0" i="1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sein d’une </a:t>
            </a:r>
            <a:r>
              <a:rPr lang="fr-FR" sz="800" i="1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lang="fr-FR" sz="800" b="0" i="1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quipe de 10 personnes, je contribue au développement et aux déploiements des applications dans un context</a:t>
            </a:r>
            <a:r>
              <a:rPr lang="fr-FR" sz="800" i="1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 agile.</a:t>
            </a:r>
            <a:endParaRPr sz="8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Réalisations</a:t>
            </a:r>
            <a:endParaRPr sz="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Concevoir une plateforme de e-</a:t>
            </a:r>
            <a:r>
              <a:rPr lang="fr-FR" sz="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payment</a:t>
            </a: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fr-FR" sz="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kkiapay.me</a:t>
            </a: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), facilitant les transactions en ligne sécurisées.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Mettre en place un système d'authentification unique interne (</a:t>
            </a:r>
            <a:r>
              <a:rPr lang="fr-FR" sz="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WebSSO</a:t>
            </a: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 basé sur OAuth2, renforçant la sécurité et l'efficacité des accès utilisateurs.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Développer une plateforme en ligne pour la modification de fichiers PDF, simplifiant le processus de gestion et d'édition de documents.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Résultats </a:t>
            </a:r>
            <a:endParaRPr sz="800" b="1" i="1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Faciliter et sécuriser les transactions en ligne grâce à la plateforme de e-</a:t>
            </a:r>
            <a:r>
              <a:rPr lang="fr-FR" sz="8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payment</a:t>
            </a: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fr-FR" sz="8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kkiapay.me</a:t>
            </a: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).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Renforcer la sécurité et simplifier l'accès aux systèmes internes via la mise en place du </a:t>
            </a:r>
            <a:r>
              <a:rPr lang="fr-FR" sz="8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WebSSO</a:t>
            </a: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(OAuth2).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Optimiser la gestion documentaire en permettant la modification en ligne des fichiers PDF, améliorant ainsi l'efficacité des utilisateurs.</a:t>
            </a:r>
            <a:endParaRPr sz="8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g116eec612e0_0_30"/>
          <p:cNvSpPr txBox="1"/>
          <p:nvPr/>
        </p:nvSpPr>
        <p:spPr>
          <a:xfrm>
            <a:off x="1157925" y="1148200"/>
            <a:ext cx="40788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000" b="1" dirty="0" err="1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Developpeur</a:t>
            </a:r>
            <a:r>
              <a:rPr lang="fr" sz="1000" b="1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1000" b="1" dirty="0" err="1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fullstack</a:t>
            </a:r>
            <a:endParaRPr sz="1000" b="1" i="0" u="none" strike="noStrike" cap="none" dirty="0">
              <a:solidFill>
                <a:srgbClr val="1A73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 err="1">
                <a:latin typeface="Montserrat"/>
                <a:ea typeface="Montserrat"/>
                <a:cs typeface="Montserrat"/>
                <a:sym typeface="Montserrat"/>
              </a:rPr>
              <a:t>Opensi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700" dirty="0">
                <a:latin typeface="Montserrat"/>
                <a:ea typeface="Montserrat"/>
                <a:cs typeface="Montserrat"/>
                <a:sym typeface="Montserrat"/>
              </a:rPr>
              <a:t>Juin 2020 – Aout 2021</a:t>
            </a:r>
            <a:endParaRPr sz="7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g116eec612e0_0_30"/>
          <p:cNvSpPr/>
          <p:nvPr/>
        </p:nvSpPr>
        <p:spPr>
          <a:xfrm>
            <a:off x="1213789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g116eec612e0_0_30"/>
          <p:cNvSpPr/>
          <p:nvPr/>
        </p:nvSpPr>
        <p:spPr>
          <a:xfrm>
            <a:off x="3202338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g116eec612e0_0_30"/>
          <p:cNvSpPr/>
          <p:nvPr/>
        </p:nvSpPr>
        <p:spPr>
          <a:xfrm>
            <a:off x="5190887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g116eec612e0_0_30"/>
          <p:cNvPicPr preferRelativeResize="0"/>
          <p:nvPr/>
        </p:nvPicPr>
        <p:blipFill rotWithShape="1">
          <a:blip r:embed="rId3">
            <a:alphaModFix/>
          </a:blip>
          <a:srcRect b="14622"/>
          <a:stretch/>
        </p:blipFill>
        <p:spPr>
          <a:xfrm>
            <a:off x="7145800" y="1007089"/>
            <a:ext cx="273448" cy="2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116eec612e0_0_30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4656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4</a:t>
            </a:fld>
            <a:r>
              <a:rPr lang="fr"/>
              <a:t> - Confidentiel client - NEXTON Consulting   5-7 rue Saint-Fiacre 75002 Paris</a:t>
            </a:r>
            <a:endParaRPr/>
          </a:p>
        </p:txBody>
      </p:sp>
      <p:pic>
        <p:nvPicPr>
          <p:cNvPr id="614" name="Google Shape;614;g116eec612e0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8850" y="296125"/>
            <a:ext cx="1851351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5D0141FE-4AB7-12D6-7DB7-A4EECD329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67" y="1117288"/>
            <a:ext cx="827933" cy="827933"/>
          </a:xfrm>
          <a:prstGeom prst="rect">
            <a:avLst/>
          </a:prstGeom>
        </p:spPr>
      </p:pic>
      <p:sp>
        <p:nvSpPr>
          <p:cNvPr id="4" name="Google Shape;612;g116eec612e0_0_30">
            <a:extLst>
              <a:ext uri="{FF2B5EF4-FFF2-40B4-BE49-F238E27FC236}">
                <a16:creationId xmlns:a16="http://schemas.microsoft.com/office/drawing/2014/main" id="{DEA9430F-3413-95B2-9357-90718104CD9C}"/>
              </a:ext>
            </a:extLst>
          </p:cNvPr>
          <p:cNvSpPr txBox="1"/>
          <p:nvPr/>
        </p:nvSpPr>
        <p:spPr>
          <a:xfrm>
            <a:off x="306053" y="387400"/>
            <a:ext cx="7204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fr-FR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ans d’expérience en tant que développeur web </a:t>
            </a:r>
            <a:r>
              <a:rPr lang="fr-FR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fullstack</a:t>
            </a:r>
            <a:endParaRPr lang="fr-FR" sz="13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611;g116eec612e0_0_30">
            <a:extLst>
              <a:ext uri="{FF2B5EF4-FFF2-40B4-BE49-F238E27FC236}">
                <a16:creationId xmlns:a16="http://schemas.microsoft.com/office/drawing/2014/main" id="{8E997EF9-B2E7-79F6-CCFE-A6E0DF165286}"/>
              </a:ext>
            </a:extLst>
          </p:cNvPr>
          <p:cNvSpPr txBox="1"/>
          <p:nvPr/>
        </p:nvSpPr>
        <p:spPr>
          <a:xfrm>
            <a:off x="288850" y="92684"/>
            <a:ext cx="85932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Wilfried</a:t>
            </a:r>
            <a:r>
              <a:rPr lang="fr-FR" sz="16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1600" b="0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– DÉVELOPPEUR FULLSTACK</a:t>
            </a:r>
            <a:endParaRPr lang="fr-FR" sz="2400" b="0" i="0" u="none" strike="noStrike" cap="none" dirty="0">
              <a:solidFill>
                <a:srgbClr val="1A73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266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6eec612e0_0_30"/>
          <p:cNvSpPr/>
          <p:nvPr/>
        </p:nvSpPr>
        <p:spPr>
          <a:xfrm>
            <a:off x="7057850" y="704025"/>
            <a:ext cx="2086200" cy="444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g116eec612e0_0_30"/>
          <p:cNvSpPr/>
          <p:nvPr/>
        </p:nvSpPr>
        <p:spPr>
          <a:xfrm rot="10800000">
            <a:off x="-13445" y="-3"/>
            <a:ext cx="9171280" cy="981396"/>
          </a:xfrm>
          <a:prstGeom prst="flowChartManualInput">
            <a:avLst/>
          </a:prstGeom>
          <a:solidFill>
            <a:srgbClr val="202124"/>
          </a:soli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116eec612e0_0_30"/>
          <p:cNvSpPr/>
          <p:nvPr/>
        </p:nvSpPr>
        <p:spPr>
          <a:xfrm>
            <a:off x="7057850" y="704025"/>
            <a:ext cx="2086200" cy="4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Environnement Technique</a:t>
            </a:r>
            <a:endParaRPr sz="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SpringBoot</a:t>
            </a:r>
            <a:endParaRPr lang="fr-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</a:t>
            </a:r>
            <a:r>
              <a:rPr lang="fr-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 lang="fr-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NodeJS</a:t>
            </a:r>
            <a:endParaRPr lang="fr-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g116eec612e0_0_30"/>
          <p:cNvSpPr txBox="1"/>
          <p:nvPr/>
        </p:nvSpPr>
        <p:spPr>
          <a:xfrm>
            <a:off x="1157925" y="1875475"/>
            <a:ext cx="58953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Contexte </a:t>
            </a:r>
            <a:endParaRPr sz="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 sein d’une équipe réparti en </a:t>
            </a:r>
            <a:r>
              <a:rPr lang="fr-FR" sz="8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fr-FR" sz="8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et base de données, je faisais partir de l’équipe </a:t>
            </a:r>
            <a:r>
              <a:rPr lang="fr-FR" sz="8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fr-FR" sz="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avec 7 autres membres le tout dans un contexte agile.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Réalisations</a:t>
            </a:r>
            <a:endParaRPr sz="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Concevoir et maintenir des applications web </a:t>
            </a:r>
            <a:r>
              <a:rPr lang="fr-FR" sz="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pour la gestion de la monnaie numérique (CARMES), assurant la sécurité et l'efficacité des transactions.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rojet de digitalisation de microfinance, facilitant l’accès aux services financiers via des outils numériques adaptés.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Développer et maintenir une plateforme de transfert d’argent instantané pour une entreprise de plus de 300 employés, garantissant la rapidité et la fiabilité des transactions financières.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Résultats </a:t>
            </a:r>
            <a:endParaRPr sz="800" b="1" i="1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Assurer la sécurité et l'efficacité des transactions financières avec la mise en place d'applications web </a:t>
            </a:r>
            <a:r>
              <a:rPr lang="fr-FR" sz="8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pour la monnaie numérique (CARMES).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Faciliter l’accès aux services financiers et améliorer l'efficacité opérationnelle grâce à la digitalisation de la microfinance.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Garantir des transactions financières rapides et fiables pour plus de 300 employés via la plateforme de transfert d’argent instantané.</a:t>
            </a:r>
            <a:endParaRPr sz="8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g116eec612e0_0_30"/>
          <p:cNvSpPr txBox="1"/>
          <p:nvPr/>
        </p:nvSpPr>
        <p:spPr>
          <a:xfrm>
            <a:off x="1157925" y="1148200"/>
            <a:ext cx="40788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000" b="1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1000" b="1" dirty="0" err="1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sz="1000" b="1" i="0" u="none" strike="noStrike" cap="none" dirty="0">
              <a:solidFill>
                <a:srgbClr val="1A73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>
                <a:latin typeface="Montserrat"/>
                <a:ea typeface="Montserrat"/>
                <a:cs typeface="Montserrat"/>
                <a:sym typeface="Montserrat"/>
              </a:rPr>
              <a:t>ASMA Group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700" dirty="0">
                <a:latin typeface="Montserrat"/>
                <a:ea typeface="Montserrat"/>
                <a:cs typeface="Montserrat"/>
                <a:sym typeface="Montserrat"/>
              </a:rPr>
              <a:t>Août 2018 – juin 2020</a:t>
            </a:r>
            <a:endParaRPr sz="7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g116eec612e0_0_30"/>
          <p:cNvSpPr/>
          <p:nvPr/>
        </p:nvSpPr>
        <p:spPr>
          <a:xfrm>
            <a:off x="1213789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g116eec612e0_0_30"/>
          <p:cNvSpPr/>
          <p:nvPr/>
        </p:nvSpPr>
        <p:spPr>
          <a:xfrm>
            <a:off x="3202338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g116eec612e0_0_30"/>
          <p:cNvSpPr/>
          <p:nvPr/>
        </p:nvSpPr>
        <p:spPr>
          <a:xfrm>
            <a:off x="5190887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SpringBoot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g116eec612e0_0_30"/>
          <p:cNvPicPr preferRelativeResize="0"/>
          <p:nvPr/>
        </p:nvPicPr>
        <p:blipFill rotWithShape="1">
          <a:blip r:embed="rId3">
            <a:alphaModFix/>
          </a:blip>
          <a:srcRect b="14622"/>
          <a:stretch/>
        </p:blipFill>
        <p:spPr>
          <a:xfrm>
            <a:off x="7145800" y="1007089"/>
            <a:ext cx="273448" cy="2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116eec612e0_0_30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4656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5</a:t>
            </a:fld>
            <a:r>
              <a:rPr lang="fr"/>
              <a:t> - Confidentiel client - NEXTON Consulting   5-7 rue Saint-Fiacre 75002 Paris</a:t>
            </a:r>
            <a:endParaRPr/>
          </a:p>
        </p:txBody>
      </p:sp>
      <p:pic>
        <p:nvPicPr>
          <p:cNvPr id="614" name="Google Shape;614;g116eec612e0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8850" y="296125"/>
            <a:ext cx="1851351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12;g116eec612e0_0_30">
            <a:extLst>
              <a:ext uri="{FF2B5EF4-FFF2-40B4-BE49-F238E27FC236}">
                <a16:creationId xmlns:a16="http://schemas.microsoft.com/office/drawing/2014/main" id="{66F00065-DAC0-FBA5-6339-4FE34B394DE3}"/>
              </a:ext>
            </a:extLst>
          </p:cNvPr>
          <p:cNvSpPr txBox="1"/>
          <p:nvPr/>
        </p:nvSpPr>
        <p:spPr>
          <a:xfrm>
            <a:off x="306053" y="387400"/>
            <a:ext cx="7204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fr-FR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ans d’expérience en tant que développeur web </a:t>
            </a:r>
            <a:r>
              <a:rPr lang="fr-FR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fullstack</a:t>
            </a:r>
            <a:endParaRPr lang="fr-FR" sz="13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611;g116eec612e0_0_30">
            <a:extLst>
              <a:ext uri="{FF2B5EF4-FFF2-40B4-BE49-F238E27FC236}">
                <a16:creationId xmlns:a16="http://schemas.microsoft.com/office/drawing/2014/main" id="{C8D62A9F-3B4B-9103-B7DA-895E4395A9C8}"/>
              </a:ext>
            </a:extLst>
          </p:cNvPr>
          <p:cNvSpPr txBox="1"/>
          <p:nvPr/>
        </p:nvSpPr>
        <p:spPr>
          <a:xfrm>
            <a:off x="275400" y="81552"/>
            <a:ext cx="85932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Wilfried</a:t>
            </a:r>
            <a:r>
              <a:rPr lang="fr-FR" sz="16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1600" b="0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– DÉVELOPPEUR FULLSTACK</a:t>
            </a:r>
            <a:endParaRPr lang="fr-FR" sz="2400" b="0" i="0" u="none" strike="noStrike" cap="none" dirty="0">
              <a:solidFill>
                <a:srgbClr val="1A73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551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6eec612e0_0_30"/>
          <p:cNvSpPr/>
          <p:nvPr/>
        </p:nvSpPr>
        <p:spPr>
          <a:xfrm>
            <a:off x="7057850" y="704025"/>
            <a:ext cx="2086200" cy="444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g116eec612e0_0_30"/>
          <p:cNvSpPr/>
          <p:nvPr/>
        </p:nvSpPr>
        <p:spPr>
          <a:xfrm rot="10800000">
            <a:off x="2837" y="-4925"/>
            <a:ext cx="9171280" cy="981396"/>
          </a:xfrm>
          <a:prstGeom prst="flowChartManualInput">
            <a:avLst/>
          </a:prstGeom>
          <a:solidFill>
            <a:srgbClr val="202124"/>
          </a:soli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116eec612e0_0_30"/>
          <p:cNvSpPr/>
          <p:nvPr/>
        </p:nvSpPr>
        <p:spPr>
          <a:xfrm>
            <a:off x="7057850" y="704025"/>
            <a:ext cx="2086200" cy="4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Environnement Technique</a:t>
            </a:r>
            <a:endParaRPr sz="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Windev</a:t>
            </a:r>
            <a:endParaRPr lang="fr-FR"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Switchs</a:t>
            </a:r>
            <a:endParaRPr lang="fr-FR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Windows Serveur 2016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g116eec612e0_0_30"/>
          <p:cNvSpPr txBox="1"/>
          <p:nvPr/>
        </p:nvSpPr>
        <p:spPr>
          <a:xfrm>
            <a:off x="1157925" y="1875475"/>
            <a:ext cx="58953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Contexte </a:t>
            </a:r>
            <a:endParaRPr lang="fr-FR" sz="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800" b="0" i="1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 tant qu'assistant du chef de département, collaborer au sein d'une équipe composée de 5 membres.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fr-FR"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Réalisations</a:t>
            </a:r>
            <a:endParaRPr sz="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Concevoir un réseau LAN avec un serveur Windows, des </a:t>
            </a:r>
            <a:r>
              <a:rPr lang="fr-FR" sz="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switchs</a:t>
            </a: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et effectuer le sertissage des câbles, assurant une infrastructure réseau stable et sécurisée.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Mettre en place et déployer une application d'enregistrement des fiches d'audit sur le réseau, permettant de centraliser les données et d’obtenir des statistiques en temps réel.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8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Résultats </a:t>
            </a:r>
            <a:endParaRPr sz="800" b="1" i="1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Assurer une infrastructure réseau stable et sécurisée grâce à la conception d’un réseau LAN avec un serveur Windows, des </a:t>
            </a:r>
            <a:r>
              <a:rPr lang="fr-FR" sz="8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switchs</a:t>
            </a: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et un câblage serti correctement. </a:t>
            </a: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Montserrat"/>
              <a:buChar char="●"/>
            </a:pPr>
            <a:r>
              <a:rPr lang="fr-FR" sz="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Centraliser les données d'audit et améliorer la prise de décision en temps réel grâce à l’application d'enregistrement des fiches d'audit, offrant un accès rapide aux statistiques.</a:t>
            </a:r>
            <a:endParaRPr sz="8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g116eec612e0_0_30"/>
          <p:cNvSpPr txBox="1"/>
          <p:nvPr/>
        </p:nvSpPr>
        <p:spPr>
          <a:xfrm>
            <a:off x="1157925" y="1148200"/>
            <a:ext cx="40788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Assistant chef département informatique</a:t>
            </a:r>
            <a:endParaRPr sz="1000" b="1" i="0" u="none" strike="noStrike" cap="none" dirty="0">
              <a:solidFill>
                <a:srgbClr val="1A73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 err="1">
                <a:latin typeface="Montserrat"/>
                <a:ea typeface="Montserrat"/>
                <a:cs typeface="Montserrat"/>
                <a:sym typeface="Montserrat"/>
              </a:rPr>
              <a:t>Natray</a:t>
            </a:r>
            <a:r>
              <a:rPr lang="fr" sz="800" dirty="0">
                <a:latin typeface="Montserrat"/>
                <a:ea typeface="Montserrat"/>
                <a:cs typeface="Montserrat"/>
                <a:sym typeface="Montserrat"/>
              </a:rPr>
              <a:t> Consulting Group</a:t>
            </a:r>
            <a:endParaRPr sz="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7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Date</a:t>
            </a:r>
            <a:endParaRPr sz="7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g116eec612e0_0_30"/>
          <p:cNvSpPr/>
          <p:nvPr/>
        </p:nvSpPr>
        <p:spPr>
          <a:xfrm>
            <a:off x="1213789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Windev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g116eec612e0_0_30"/>
          <p:cNvSpPr/>
          <p:nvPr/>
        </p:nvSpPr>
        <p:spPr>
          <a:xfrm>
            <a:off x="3202338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Réseau local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g116eec612e0_0_30"/>
          <p:cNvSpPr/>
          <p:nvPr/>
        </p:nvSpPr>
        <p:spPr>
          <a:xfrm>
            <a:off x="5190887" y="1684001"/>
            <a:ext cx="1537800" cy="181500"/>
          </a:xfrm>
          <a:prstGeom prst="rect">
            <a:avLst/>
          </a:prstGeom>
          <a:solidFill>
            <a:srgbClr val="1A73E8"/>
          </a:solidFill>
          <a:ln>
            <a:noFill/>
          </a:ln>
        </p:spPr>
        <p:txBody>
          <a:bodyPr spcFirstLastPara="1" wrap="square" lIns="74125" tIns="74125" rIns="74125" bIns="74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Réplication de données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g116eec612e0_0_30"/>
          <p:cNvPicPr preferRelativeResize="0"/>
          <p:nvPr/>
        </p:nvPicPr>
        <p:blipFill rotWithShape="1">
          <a:blip r:embed="rId3">
            <a:alphaModFix/>
          </a:blip>
          <a:srcRect b="14622"/>
          <a:stretch/>
        </p:blipFill>
        <p:spPr>
          <a:xfrm>
            <a:off x="7145800" y="1007089"/>
            <a:ext cx="273448" cy="2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116eec612e0_0_30"/>
          <p:cNvSpPr txBox="1">
            <a:spLocks noGrp="1"/>
          </p:cNvSpPr>
          <p:nvPr>
            <p:ph type="sldNum" idx="12"/>
          </p:nvPr>
        </p:nvSpPr>
        <p:spPr>
          <a:xfrm>
            <a:off x="14400" y="4874225"/>
            <a:ext cx="4656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6</a:t>
            </a:fld>
            <a:r>
              <a:rPr lang="fr"/>
              <a:t> - Confidentiel client - NEXTON Consulting   5-7 rue Saint-Fiacre 75002 Paris</a:t>
            </a:r>
            <a:endParaRPr/>
          </a:p>
        </p:txBody>
      </p:sp>
      <p:pic>
        <p:nvPicPr>
          <p:cNvPr id="614" name="Google Shape;614;g116eec612e0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8850" y="296125"/>
            <a:ext cx="1851351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12;g116eec612e0_0_30">
            <a:extLst>
              <a:ext uri="{FF2B5EF4-FFF2-40B4-BE49-F238E27FC236}">
                <a16:creationId xmlns:a16="http://schemas.microsoft.com/office/drawing/2014/main" id="{52D32673-F346-25B0-3521-624CA990184B}"/>
              </a:ext>
            </a:extLst>
          </p:cNvPr>
          <p:cNvSpPr txBox="1"/>
          <p:nvPr/>
        </p:nvSpPr>
        <p:spPr>
          <a:xfrm>
            <a:off x="306053" y="387400"/>
            <a:ext cx="7204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fr-FR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ans d’expérience en tant que développeur web </a:t>
            </a:r>
            <a:r>
              <a:rPr lang="fr-FR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fullstack</a:t>
            </a:r>
            <a:endParaRPr lang="fr-FR" sz="13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611;g116eec612e0_0_30">
            <a:extLst>
              <a:ext uri="{FF2B5EF4-FFF2-40B4-BE49-F238E27FC236}">
                <a16:creationId xmlns:a16="http://schemas.microsoft.com/office/drawing/2014/main" id="{1CA5D5E8-6C47-4423-E8D3-00410D813C8F}"/>
              </a:ext>
            </a:extLst>
          </p:cNvPr>
          <p:cNvSpPr txBox="1"/>
          <p:nvPr/>
        </p:nvSpPr>
        <p:spPr>
          <a:xfrm>
            <a:off x="306053" y="33310"/>
            <a:ext cx="85932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125" tIns="74125" rIns="74125" bIns="74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Wilfried</a:t>
            </a:r>
            <a:r>
              <a:rPr lang="fr-FR" sz="16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1600" b="0" i="0" u="none" strike="noStrike" cap="none" dirty="0">
                <a:solidFill>
                  <a:srgbClr val="1A73E8"/>
                </a:solidFill>
                <a:latin typeface="Montserrat"/>
                <a:ea typeface="Montserrat"/>
                <a:cs typeface="Montserrat"/>
                <a:sym typeface="Montserrat"/>
              </a:rPr>
              <a:t>– DÉVELOPPEUR FULLSTACK</a:t>
            </a:r>
            <a:endParaRPr lang="fr-FR" sz="2400" b="0" i="0" u="none" strike="noStrike" cap="none" dirty="0">
              <a:solidFill>
                <a:srgbClr val="1A73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Image 5" descr="Une image contenant Police, logo, texte, Graphique&#10;&#10;Description générée automatiquement">
            <a:extLst>
              <a:ext uri="{FF2B5EF4-FFF2-40B4-BE49-F238E27FC236}">
                <a16:creationId xmlns:a16="http://schemas.microsoft.com/office/drawing/2014/main" id="{658AAF63-FA14-1BCF-11F8-2066EEA1F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92" y="998415"/>
            <a:ext cx="1012308" cy="10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781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1241</Words>
  <Application>Microsoft Macintosh PowerPoint</Application>
  <PresentationFormat>Affichage à l'écran (16:9)</PresentationFormat>
  <Paragraphs>223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4" baseType="lpstr">
      <vt:lpstr>Roboto Light</vt:lpstr>
      <vt:lpstr>Arial</vt:lpstr>
      <vt:lpstr>Montserrat Light</vt:lpstr>
      <vt:lpstr>Roboto</vt:lpstr>
      <vt:lpstr>Montserrat</vt:lpstr>
      <vt:lpstr>Montserrat Medium</vt:lpstr>
      <vt:lpstr>Montserrat SemiBold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HOUEDANOU Noukounou Wilfried Dimitri</cp:lastModifiedBy>
  <cp:revision>4</cp:revision>
  <dcterms:modified xsi:type="dcterms:W3CDTF">2024-09-17T19:10:09Z</dcterms:modified>
</cp:coreProperties>
</file>